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Override9.xml" ContentType="application/vnd.openxmlformats-officedocument.themeOverr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  <p:sldId id="266" r:id="rId9"/>
    <p:sldId id="263" r:id="rId10"/>
    <p:sldId id="267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CE85-FE50-4FB5-97E9-DA366CC14BE9}" type="datetimeFigureOut">
              <a:rPr lang="hu-HU" smtClean="0"/>
              <a:pPr/>
              <a:t>2020.05.20.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1818-AF75-4322-838E-D2D7870029F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6372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CE85-FE50-4FB5-97E9-DA366CC14BE9}" type="datetimeFigureOut">
              <a:rPr lang="hu-HU" smtClean="0"/>
              <a:pPr/>
              <a:t>2020.05.20.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1818-AF75-4322-838E-D2D7870029F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145217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CE85-FE50-4FB5-97E9-DA366CC14BE9}" type="datetimeFigureOut">
              <a:rPr lang="hu-HU" smtClean="0"/>
              <a:pPr/>
              <a:t>2020.05.20.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1818-AF75-4322-838E-D2D7870029F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000993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CE85-FE50-4FB5-97E9-DA366CC14BE9}" type="datetimeFigureOut">
              <a:rPr lang="hu-HU" smtClean="0"/>
              <a:pPr/>
              <a:t>2020.05.20.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1818-AF75-4322-838E-D2D7870029F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78851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CE85-FE50-4FB5-97E9-DA366CC14BE9}" type="datetimeFigureOut">
              <a:rPr lang="hu-HU" smtClean="0"/>
              <a:pPr/>
              <a:t>2020.05.20.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1818-AF75-4322-838E-D2D7870029F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828394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CE85-FE50-4FB5-97E9-DA366CC14BE9}" type="datetimeFigureOut">
              <a:rPr lang="hu-HU" smtClean="0"/>
              <a:pPr/>
              <a:t>2020.05.20.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1818-AF75-4322-838E-D2D7870029F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5848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CE85-FE50-4FB5-97E9-DA366CC14BE9}" type="datetimeFigureOut">
              <a:rPr lang="hu-HU" smtClean="0"/>
              <a:pPr/>
              <a:t>2020.05.20.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1818-AF75-4322-838E-D2D7870029F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738134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CE85-FE50-4FB5-97E9-DA366CC14BE9}" type="datetimeFigureOut">
              <a:rPr lang="hu-HU" smtClean="0"/>
              <a:pPr/>
              <a:t>2020.05.20.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1818-AF75-4322-838E-D2D7870029F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184029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CE85-FE50-4FB5-97E9-DA366CC14BE9}" type="datetimeFigureOut">
              <a:rPr lang="hu-HU" smtClean="0"/>
              <a:pPr/>
              <a:t>2020.05.20.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1818-AF75-4322-838E-D2D7870029F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584073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CE85-FE50-4FB5-97E9-DA366CC14BE9}" type="datetimeFigureOut">
              <a:rPr lang="hu-HU" smtClean="0"/>
              <a:pPr/>
              <a:t>2020.05.20.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1818-AF75-4322-838E-D2D7870029F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88214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CE85-FE50-4FB5-97E9-DA366CC14BE9}" type="datetimeFigureOut">
              <a:rPr lang="hu-HU" smtClean="0"/>
              <a:pPr/>
              <a:t>2020.05.20.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1818-AF75-4322-838E-D2D7870029F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89238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ECE85-FE50-4FB5-97E9-DA366CC14BE9}" type="datetimeFigureOut">
              <a:rPr lang="hu-HU" smtClean="0"/>
              <a:pPr/>
              <a:t>2020.05.20.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31818-AF75-4322-838E-D2D7870029F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3293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%C3%81rp%C3%A1d_magyar_fejedelem" TargetMode="External"/><Relationship Id="rId7" Type="http://schemas.openxmlformats.org/officeDocument/2006/relationships/hyperlink" Target="https://ng.hu/kultura/2007/12/11/ezeregyszaz_eve_halt_meg_arpad_fejedelem/" TargetMode="Externa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Relationship Id="rId6" Type="http://schemas.openxmlformats.org/officeDocument/2006/relationships/hyperlink" Target="http://magyarhosok.hupont.hu/36/arpad-vezer" TargetMode="External"/><Relationship Id="rId5" Type="http://schemas.openxmlformats.org/officeDocument/2006/relationships/hyperlink" Target="https://nepujsag.ro/articles/arpad-pajzsra-emelese" TargetMode="External"/><Relationship Id="rId4" Type="http://schemas.openxmlformats.org/officeDocument/2006/relationships/hyperlink" Target="http://kurultaj.hu/2017/03/arpad-vezer-honfoglalo-fejedelmunk-emlek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rgbClr val="FF0000"/>
            </a:gs>
            <a:gs pos="60000">
              <a:schemeClr val="bg1"/>
            </a:gs>
            <a:gs pos="39000">
              <a:schemeClr val="bg1"/>
            </a:gs>
            <a:gs pos="71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048000" y="1065961"/>
            <a:ext cx="9144000" cy="982208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                             </a:t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                 ÁRPÁD vezér</a:t>
            </a:r>
            <a:br>
              <a:rPr lang="hu-HU" dirty="0" smtClean="0"/>
            </a:br>
            <a:r>
              <a:rPr lang="hu-HU" dirty="0" smtClean="0"/>
              <a:t>                 (845-907)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048000" y="2839550"/>
            <a:ext cx="8839200" cy="812801"/>
          </a:xfrm>
        </p:spPr>
        <p:txBody>
          <a:bodyPr>
            <a:normAutofit lnSpcReduction="10000"/>
          </a:bodyPr>
          <a:lstStyle/>
          <a:p>
            <a:endParaRPr lang="hu-HU" dirty="0" smtClean="0"/>
          </a:p>
          <a:p>
            <a:r>
              <a:rPr lang="hu-HU" dirty="0" smtClean="0"/>
              <a:t>                                                   Készítette: Balogh Árpád Attila </a:t>
            </a:r>
            <a:endParaRPr lang="hu-HU" dirty="0"/>
          </a:p>
        </p:txBody>
      </p:sp>
      <p:pic>
        <p:nvPicPr>
          <p:cNvPr id="5" name="Kép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8817" y="145139"/>
            <a:ext cx="3598365" cy="6201621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203201" y="6346763"/>
            <a:ext cx="6119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</a:pPr>
            <a:r>
              <a:rPr lang="hu-HU" b="0" i="0" dirty="0" smtClean="0">
                <a:solidFill>
                  <a:srgbClr val="000000"/>
                </a:solidFill>
                <a:effectLst/>
              </a:rPr>
              <a:t>Árpád vezér szobra (Millenniumi Emlékmű részlete – Budapest)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972586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accent6">
                <a:lumMod val="40000"/>
                <a:lumOff val="60000"/>
              </a:schemeClr>
            </a:gs>
            <a:gs pos="77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81914" y="420130"/>
            <a:ext cx="11121081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sz="4400" dirty="0" smtClean="0"/>
          </a:p>
          <a:p>
            <a:pPr algn="ctr"/>
            <a:endParaRPr lang="hu-HU" sz="4400" dirty="0" smtClean="0"/>
          </a:p>
          <a:p>
            <a:pPr algn="ctr"/>
            <a:r>
              <a:rPr lang="hu-HU" sz="6000" dirty="0" smtClean="0"/>
              <a:t>KÖSZÖNÖM A FIGYELMET!</a:t>
            </a:r>
          </a:p>
          <a:p>
            <a:pPr algn="ctr"/>
            <a:endParaRPr lang="hu-HU" sz="4400" dirty="0"/>
          </a:p>
          <a:p>
            <a:pPr algn="ctr"/>
            <a:endParaRPr lang="hu-HU" sz="4400" dirty="0" smtClean="0"/>
          </a:p>
          <a:p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Felhasznált irodalom:</a:t>
            </a:r>
          </a:p>
          <a:p>
            <a:endParaRPr lang="hu-HU" dirty="0"/>
          </a:p>
          <a:p>
            <a:r>
              <a:rPr lang="hu-HU" u="sng" dirty="0">
                <a:hlinkClick r:id="rId3"/>
              </a:rPr>
              <a:t>https://hu.wikipedia.org/wiki/%C3%81rp%C3%A1d_magyar_fejedelem</a:t>
            </a:r>
            <a:endParaRPr lang="hu-HU" dirty="0"/>
          </a:p>
          <a:p>
            <a:r>
              <a:rPr lang="hu-HU" u="sng" dirty="0">
                <a:hlinkClick r:id="rId4"/>
              </a:rPr>
              <a:t>http://kurultaj.hu/2017/03/arpad-vezer-honfoglalo-fejedelmunk-emleke/</a:t>
            </a:r>
            <a:endParaRPr lang="hu-HU" dirty="0"/>
          </a:p>
          <a:p>
            <a:r>
              <a:rPr lang="hu-HU" u="sng" dirty="0">
                <a:hlinkClick r:id="rId5"/>
              </a:rPr>
              <a:t>https://nepujsag.ro/articles/arpad-pajzsra-emelese</a:t>
            </a:r>
            <a:endParaRPr lang="hu-HU" dirty="0"/>
          </a:p>
          <a:p>
            <a:r>
              <a:rPr lang="hu-HU" u="sng" dirty="0">
                <a:hlinkClick r:id="rId6"/>
              </a:rPr>
              <a:t>http://magyarhosok.hupont.hu/36/arpad-vezer</a:t>
            </a:r>
            <a:endParaRPr lang="hu-HU" dirty="0"/>
          </a:p>
          <a:p>
            <a:r>
              <a:rPr lang="hu-HU" u="sng" dirty="0">
                <a:hlinkClick r:id="rId7"/>
              </a:rPr>
              <a:t>https://ng.hu/kultura/2007/12/11/ezeregyszaz_eve_halt_meg_arpad_fejedelem/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108407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accent6">
                <a:lumMod val="40000"/>
                <a:lumOff val="60000"/>
              </a:schemeClr>
            </a:gs>
            <a:gs pos="77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1276" y="271849"/>
            <a:ext cx="11602994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endParaRPr lang="hu-HU" sz="200" b="1" dirty="0" smtClean="0"/>
          </a:p>
          <a:p>
            <a:pPr algn="ctr">
              <a:spcBef>
                <a:spcPts val="1200"/>
              </a:spcBef>
            </a:pPr>
            <a:r>
              <a:rPr lang="hu-HU" sz="2500" b="1" dirty="0" smtClean="0"/>
              <a:t>Árpád</a:t>
            </a:r>
            <a:r>
              <a:rPr lang="hu-HU" sz="2500" dirty="0"/>
              <a:t> </a:t>
            </a:r>
            <a:endParaRPr lang="hu-HU" sz="2500" dirty="0" smtClean="0"/>
          </a:p>
          <a:p>
            <a:pPr algn="ctr"/>
            <a:r>
              <a:rPr lang="hu-HU" sz="2500" dirty="0" smtClean="0"/>
              <a:t>(</a:t>
            </a:r>
            <a:r>
              <a:rPr lang="hu-HU" sz="2500" dirty="0"/>
              <a:t>845 – 907) </a:t>
            </a:r>
            <a:endParaRPr lang="hu-HU" sz="2500" dirty="0" smtClean="0"/>
          </a:p>
          <a:p>
            <a:pPr algn="ctr"/>
            <a:endParaRPr lang="hu-HU" sz="1000" dirty="0" smtClean="0"/>
          </a:p>
          <a:p>
            <a:pPr algn="ctr"/>
            <a:endParaRPr lang="hu-HU" sz="1000" dirty="0"/>
          </a:p>
          <a:p>
            <a:pPr algn="just"/>
            <a:r>
              <a:rPr lang="hu-HU" dirty="0"/>
              <a:t>Életének számos részlete vitatott, mivel a különböző források ellentmondanak egymásnak, de a honfoglalás alatt betöltött vezető szerepét több későbbi krónika hangsúlyozza.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Árpád a hun Attila leszármazottja, Ügyek és Emese unokája, Álmos vezér gyermeke</a:t>
            </a:r>
            <a:r>
              <a:rPr lang="hu-HU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Kristó </a:t>
            </a:r>
            <a:r>
              <a:rPr lang="hu-HU" dirty="0"/>
              <a:t>Gyula történész szerint 845 körül született.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/>
              <a:t>Árpád </a:t>
            </a:r>
            <a:r>
              <a:rPr lang="hu-HU" dirty="0"/>
              <a:t>még Álmos életében a törzsszövetség vezetője, nagyfejedelem </a:t>
            </a:r>
            <a:r>
              <a:rPr lang="hu-HU" dirty="0" smtClean="0"/>
              <a:t>lett. A feljegyzések szerint Levedi </a:t>
            </a:r>
            <a:r>
              <a:rPr lang="hu-HU" dirty="0"/>
              <a:t>vezért, a magyarok első vajdáját, akinek előkelő kazár nő volt a felesége, a kazár </a:t>
            </a:r>
            <a:r>
              <a:rPr lang="hu-HU" dirty="0" err="1"/>
              <a:t>kagán</a:t>
            </a:r>
            <a:r>
              <a:rPr lang="hu-HU" dirty="0"/>
              <a:t> fejedelmi ranggal akarta felruházni, mivel eddig ilyen rangú vezetőjük nem volt. Ő azonban nem vállalta, mondván, hogy a magyarok egy másik vajdája, Álmos nevű, vagy annak a fia, akit Árpádnak hívnak, alkalmasabb a fejedelemségre. Nos, hogy az Árpád dinasztia úgy került volna hatalomra, hogy a nála esélyesebb alkalmatlannak nyilvánítja önmagát, az nem </a:t>
            </a:r>
            <a:r>
              <a:rPr lang="hu-HU" dirty="0" smtClean="0"/>
              <a:t>hihető, de a lényeg, hogy „a </a:t>
            </a:r>
            <a:r>
              <a:rPr lang="hu-HU" dirty="0"/>
              <a:t>kazárok szokása és törvénye szerint pajzsra emelve fejedelemmé választották” – Árpádot, és nem az apját</a:t>
            </a:r>
            <a:r>
              <a:rPr lang="hu-HU" dirty="0" smtClean="0"/>
              <a:t>!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/>
              <a:t>Ami biztos, hogy a honfoglalás </a:t>
            </a:r>
            <a:r>
              <a:rPr lang="hu-HU" dirty="0"/>
              <a:t>hadműveleteit Árpád </a:t>
            </a:r>
            <a:r>
              <a:rPr lang="hu-HU" dirty="0" smtClean="0"/>
              <a:t>irányította. Az ő </a:t>
            </a:r>
            <a:r>
              <a:rPr lang="hu-HU" dirty="0"/>
              <a:t>vezetésével jöttek be őseink a </a:t>
            </a:r>
            <a:r>
              <a:rPr lang="hu-HU" dirty="0" smtClean="0"/>
              <a:t>Kárpát-Duna-medencébe</a:t>
            </a:r>
            <a:r>
              <a:rPr lang="hu-HU" dirty="0"/>
              <a:t> </a:t>
            </a:r>
            <a:r>
              <a:rPr lang="hu-HU" dirty="0" smtClean="0"/>
              <a:t>és tőle származnak az </a:t>
            </a:r>
            <a:r>
              <a:rPr lang="hu-HU" dirty="0"/>
              <a:t>Árpád-ház uralkodói, akik halálát követően négy évszázadon át uralkodtak Magyarországon. </a:t>
            </a:r>
            <a:endParaRPr lang="hu-HU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/>
              <a:t>“Ezután az Úr megtestesülésének kilencszázhetedik esztendejében Árpád vezér is elköltözött ebből a világból – írja Gesta </a:t>
            </a:r>
            <a:r>
              <a:rPr lang="hu-HU" dirty="0" err="1"/>
              <a:t>Hungarorumában</a:t>
            </a:r>
            <a:r>
              <a:rPr lang="hu-HU" dirty="0"/>
              <a:t>, az 52. fejezet végén Anonymus. Majd így folytatja: – Tisztességgel temették őt el egy kis folyónak a forrása felett, amely kőmederben folyik alá Attila király </a:t>
            </a:r>
            <a:r>
              <a:rPr lang="hu-HU" dirty="0" smtClean="0"/>
              <a:t>városába</a:t>
            </a:r>
            <a:r>
              <a:rPr lang="hu-HU" dirty="0"/>
              <a:t> </a:t>
            </a:r>
            <a:r>
              <a:rPr lang="hu-HU" dirty="0" smtClean="0"/>
              <a:t>(az </a:t>
            </a:r>
            <a:r>
              <a:rPr lang="hu-HU" dirty="0"/>
              <a:t>Aquincum és Óbuda közötti </a:t>
            </a:r>
            <a:r>
              <a:rPr lang="hu-HU" dirty="0" smtClean="0"/>
              <a:t>területen).</a:t>
            </a:r>
          </a:p>
          <a:p>
            <a:pPr algn="just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0135446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accent6">
                <a:lumMod val="40000"/>
                <a:lumOff val="60000"/>
              </a:schemeClr>
            </a:gs>
            <a:gs pos="77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35924" y="222422"/>
            <a:ext cx="1173891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Árpád, a honfoglaló </a:t>
            </a:r>
            <a:r>
              <a:rPr lang="hu-HU" b="1" dirty="0" smtClean="0"/>
              <a:t>vezér</a:t>
            </a:r>
          </a:p>
          <a:p>
            <a:endParaRPr lang="hu-HU" dirty="0"/>
          </a:p>
          <a:p>
            <a:r>
              <a:rPr lang="hu-HU" dirty="0"/>
              <a:t>893-ban </a:t>
            </a:r>
            <a:r>
              <a:rPr lang="hu-HU" dirty="0" err="1"/>
              <a:t>Nikétasz</a:t>
            </a:r>
            <a:r>
              <a:rPr lang="hu-HU" dirty="0"/>
              <a:t> </a:t>
            </a:r>
            <a:r>
              <a:rPr lang="hu-HU" dirty="0" err="1"/>
              <a:t>Szklérosz</a:t>
            </a:r>
            <a:r>
              <a:rPr lang="hu-HU" dirty="0"/>
              <a:t>, a bizánci császár követe Árpáddal és Kurszánnal tárgyalt az Al-Dunánál egy bolgárok elleni hadi szövetségről.</a:t>
            </a:r>
          </a:p>
          <a:p>
            <a:r>
              <a:rPr lang="hu-HU" dirty="0"/>
              <a:t>Egy magyar hadsereg hamarosan bizánci hajókon átkelt a Dunán a bolgárok ellen. A bizánciakkal az egyezkedés még elhúzódott, és közben az Etelközben szállást találó magyar törzsek a Kárpát-medence felé egyre gyakrabban tettek felfedező utakat. Ezeket legtöbbször maga Árpád vagy „társfejedelme”, Kurszán szervezte, de legalábbis támogatta a gazdag vidék felderítését, hiszen már akkoriban foglalkoztatta a magyar törzsek vezetőit, hogy nyugatabbra vonulnak. </a:t>
            </a:r>
          </a:p>
          <a:p>
            <a:pPr algn="just"/>
            <a:r>
              <a:rPr lang="hu-HU" dirty="0" smtClean="0"/>
              <a:t>894-ben </a:t>
            </a:r>
            <a:r>
              <a:rPr lang="hu-HU" dirty="0"/>
              <a:t>Árpád szerződést kötött a morvák fejedelmével, Szvatoplukkal, miszerint a magyar és morva </a:t>
            </a:r>
            <a:r>
              <a:rPr lang="hu-HU" dirty="0" err="1"/>
              <a:t>hadak</a:t>
            </a:r>
            <a:r>
              <a:rPr lang="hu-HU" dirty="0"/>
              <a:t> együtt kiűzik Pannóniából a keleti frankokat. Ennek a szövetségnek az emléke a fehér ló mondájában őrződött meg. Szvatopluk halála után a magyar törzsek megszállták a Felső-Tisza vidékét, és Árpád serege élén 895-ben a Vereckei-hágón át az Alföldre lépett, és elfoglalta a területet.</a:t>
            </a:r>
          </a:p>
          <a:p>
            <a:pPr algn="just"/>
            <a:endParaRPr lang="hu-HU" dirty="0"/>
          </a:p>
          <a:p>
            <a:pPr algn="just"/>
            <a:r>
              <a:rPr lang="hu-HU" dirty="0"/>
              <a:t>894-ben érett meg a bizánci–magyar együttműködés, és Árpád megtámadta Simeon bolgár cár birodalmát. A bolgár cárság sorozatos csatavesztést szenvedett a magyar seregektől, és az Al-Duna területét feladták. Ezzel a Délvidék is Árpád népének uralma alá került, de az al-dunai csaták alatt a bolgárok szövetkeztek a besenyőkkel,</a:t>
            </a:r>
            <a:r>
              <a:rPr lang="hu-HU" baseline="30000" dirty="0"/>
              <a:t> </a:t>
            </a:r>
            <a:r>
              <a:rPr lang="hu-HU" dirty="0"/>
              <a:t>akik megtámadták és elfoglalták a magyarok védtelen szállásterületeit Etelközben.</a:t>
            </a:r>
            <a:r>
              <a:rPr lang="hu-HU" baseline="30000" dirty="0"/>
              <a:t> </a:t>
            </a:r>
            <a:endParaRPr lang="hu-HU" dirty="0"/>
          </a:p>
          <a:p>
            <a:pPr algn="just"/>
            <a:r>
              <a:rPr lang="hu-HU" dirty="0"/>
              <a:t>Simeonnal 895-ben megütköztek, a rendkívül véres Déli-Bug menti csatában, melynek során a magyarok 20 ezer fős veszteséget okoztak Simeon </a:t>
            </a:r>
            <a:r>
              <a:rPr lang="hu-HU" dirty="0" err="1"/>
              <a:t>hadának</a:t>
            </a:r>
            <a:r>
              <a:rPr lang="hu-HU" dirty="0"/>
              <a:t>, de a csatában mégis alulmaradtak. A vesztes csata után a besenyők által elfoglalt etelközi területeikre vissza nem mehettek, így a Kárpátok hágóin át a korábbi portyázásaik során már alaposan megismert Erdélyben telepedtek le. A Tisza vidékéig magyar terület lett a Kárpát-medence, és Árpád serege sorozatos csatákat vívva szilárdította meg pozícióit az új hazában</a:t>
            </a:r>
            <a:r>
              <a:rPr lang="hu-HU" dirty="0" smtClean="0"/>
              <a:t>.</a:t>
            </a:r>
          </a:p>
          <a:p>
            <a:pPr algn="just"/>
            <a:endParaRPr lang="hu-HU" dirty="0"/>
          </a:p>
          <a:p>
            <a:pPr algn="just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786938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accent6">
                <a:lumMod val="40000"/>
                <a:lumOff val="60000"/>
              </a:schemeClr>
            </a:gs>
            <a:gs pos="77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210065" y="247135"/>
            <a:ext cx="117512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/>
              <a:t>899 márciusában </a:t>
            </a:r>
            <a:r>
              <a:rPr lang="hu-HU" dirty="0" err="1"/>
              <a:t>Arnulf</a:t>
            </a:r>
            <a:r>
              <a:rPr lang="hu-HU" dirty="0"/>
              <a:t> keleti frank király követsége érkezett a nagyfejedelem udvarába, és arra kérte Árpádot, hogy segítsen neki legyőzni az itáliai király seregeit, és akkor a magyaroké lehet egész Pannónia, azaz a mai Dunántúl. Árpád seregei legyőzték I. Berengár itáliai király </a:t>
            </a:r>
            <a:r>
              <a:rPr lang="hu-HU" dirty="0" err="1"/>
              <a:t>hadait</a:t>
            </a:r>
            <a:r>
              <a:rPr lang="hu-HU" dirty="0"/>
              <a:t>, és a Lombardiából hazatérő magyar seregek birtokba is vették a Dunától nyugatra eső területeket. </a:t>
            </a:r>
          </a:p>
          <a:p>
            <a:pPr algn="just"/>
            <a:r>
              <a:rPr lang="hu-HU" dirty="0"/>
              <a:t>Azonban a morvák is szemet vetettek ezekre a területekre, és megtámadták az itt szállást kereső magyarokat. Árpád serege legyőzte a morvákat, és büntetésül elfoglalta azok nyitrai hódításait is, így 900 őszére az egész Kárpát-medence magyar fennhatóság alá került, és Árpád vezetése alatt végéhez ért a honfoglalás.</a:t>
            </a:r>
          </a:p>
          <a:p>
            <a:endParaRPr lang="hu-HU" dirty="0" smtClean="0"/>
          </a:p>
          <a:p>
            <a:r>
              <a:rPr lang="hu-HU" dirty="0" smtClean="0"/>
              <a:t>Árpád </a:t>
            </a:r>
            <a:r>
              <a:rPr lang="hu-HU" dirty="0"/>
              <a:t>utolsó nagy csatáját Anonymus szerint 907 júliusában vívta, amikor a bajor és keleti frank csapatok le akarták rázni adófizetési kötelezettségüket. Azonban az egyesített seregeket megállították a magyarok (pozsonyi csata: 907. július 3-7.), és ezzel kétségkívül magyarrá lett a Kárpát-medence. </a:t>
            </a:r>
          </a:p>
          <a:p>
            <a:r>
              <a:rPr lang="hu-HU" dirty="0"/>
              <a:t>Álmos és Árpád nagyfejedelmek dicsőséges honvisszafoglalására és az azt lezáró győztes pozsonyi csatára emlékezünk július 5-én. Mert győztes csatáink is vannak, nem csak levert forradalmaink</a:t>
            </a:r>
            <a:r>
              <a:rPr lang="hu-HU" dirty="0" smtClean="0"/>
              <a:t>!</a:t>
            </a:r>
          </a:p>
          <a:p>
            <a:endParaRPr lang="hu-HU" dirty="0" smtClean="0"/>
          </a:p>
          <a:p>
            <a:endParaRPr lang="hu-HU" dirty="0"/>
          </a:p>
          <a:p>
            <a:r>
              <a:rPr lang="hu-HU" i="1" dirty="0" smtClean="0"/>
              <a:t>A Képes Krónikából két részlet: Árpád, Honfoglalás</a:t>
            </a:r>
            <a:endParaRPr lang="hu-HU" i="1" dirty="0"/>
          </a:p>
          <a:p>
            <a:endParaRPr lang="hu-HU" dirty="0"/>
          </a:p>
        </p:txBody>
      </p:sp>
      <p:pic>
        <p:nvPicPr>
          <p:cNvPr id="1026" name="Picture 2" descr="upload.wikimedia.org/wikipedia/commons/thumb/0/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2519" y="4062755"/>
            <a:ext cx="1977681" cy="250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7/79/L%C3%A1szl%C3%B3_Gyula_-_%C3%81rp%C3%A1d_n%C3%A9pe-page-031.jpg/800px-L%C3%A1szl%C3%B3_Gyula_-_%C3%81rp%C3%A1d_n%C3%A9pe-page-0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1758" y="4062755"/>
            <a:ext cx="3145378" cy="247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33602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accent6">
                <a:lumMod val="40000"/>
                <a:lumOff val="60000"/>
              </a:schemeClr>
            </a:gs>
            <a:gs pos="77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8702"/>
          </a:xfrm>
        </p:spPr>
        <p:txBody>
          <a:bodyPr>
            <a:normAutofit/>
          </a:bodyPr>
          <a:lstStyle/>
          <a:p>
            <a:r>
              <a:rPr lang="hu-HU" sz="1900" b="1" u="sng" dirty="0" smtClean="0">
                <a:latin typeface="+mn-lt"/>
              </a:rPr>
              <a:t>Árpád nagyfejedelem számtalan szebbnél szebb alkotást ihletett. Néhány példa:</a:t>
            </a:r>
            <a:endParaRPr lang="hu-HU" sz="1900" b="1" u="sng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272746"/>
            <a:ext cx="5181600" cy="504155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1800" dirty="0" smtClean="0"/>
              <a:t>Kisfaludy </a:t>
            </a:r>
            <a:r>
              <a:rPr lang="hu-HU" sz="1800" dirty="0"/>
              <a:t>Károly író és festő rajzolta meg </a:t>
            </a:r>
            <a:r>
              <a:rPr lang="hu-HU" sz="1800" dirty="0" smtClean="0"/>
              <a:t>az Árpád </a:t>
            </a:r>
            <a:r>
              <a:rPr lang="hu-HU" sz="1800" dirty="0"/>
              <a:t>emeltetése című képét, melynek hatására írta Vörösmarty Mihály az </a:t>
            </a:r>
          </a:p>
          <a:p>
            <a:pPr marL="0" indent="0" algn="just">
              <a:buNone/>
            </a:pPr>
            <a:r>
              <a:rPr lang="hu-HU" sz="1800" dirty="0"/>
              <a:t>Árpád emeltetése című versét:</a:t>
            </a:r>
          </a:p>
          <a:p>
            <a:pPr marL="0" indent="0" algn="just">
              <a:buNone/>
            </a:pPr>
            <a:endParaRPr lang="hu-HU" sz="1800" dirty="0"/>
          </a:p>
          <a:p>
            <a:pPr marL="0" indent="0">
              <a:buNone/>
            </a:pPr>
            <a:r>
              <a:rPr lang="hu-HU" sz="1800" dirty="0"/>
              <a:t>„Nézz Árpádra magyar, ki hazát </a:t>
            </a:r>
            <a:r>
              <a:rPr lang="hu-HU" sz="1800" dirty="0" err="1"/>
              <a:t>állíta</a:t>
            </a:r>
            <a:r>
              <a:rPr lang="hu-HU" sz="1800" dirty="0"/>
              <a:t> nemednek;</a:t>
            </a:r>
          </a:p>
          <a:p>
            <a:pPr marL="0" indent="0">
              <a:buNone/>
            </a:pPr>
            <a:r>
              <a:rPr lang="hu-HU" sz="1800" dirty="0"/>
              <a:t>Nézd s tiszteld képét Álmos fejedelmi fiának.</a:t>
            </a:r>
          </a:p>
          <a:p>
            <a:pPr marL="0" indent="0">
              <a:buNone/>
            </a:pPr>
            <a:r>
              <a:rPr lang="hu-HU" sz="1800" dirty="0"/>
              <a:t>Őt magas Ung mezején vérontó férfiak és bölcs</a:t>
            </a:r>
          </a:p>
          <a:p>
            <a:pPr marL="0" indent="0">
              <a:buNone/>
            </a:pPr>
            <a:r>
              <a:rPr lang="hu-HU" sz="1800" dirty="0"/>
              <a:t>Hadvezetők szabadon </a:t>
            </a:r>
            <a:r>
              <a:rPr lang="hu-HU" sz="1800" dirty="0" err="1"/>
              <a:t>választván</a:t>
            </a:r>
            <a:r>
              <a:rPr lang="hu-HU" sz="1800" dirty="0"/>
              <a:t> harcos </a:t>
            </a:r>
            <a:r>
              <a:rPr lang="hu-HU" sz="1800" dirty="0" err="1"/>
              <a:t>urokká</a:t>
            </a:r>
            <a:r>
              <a:rPr lang="hu-HU" sz="1800" dirty="0"/>
              <a:t>,</a:t>
            </a:r>
          </a:p>
          <a:p>
            <a:pPr marL="0" indent="0">
              <a:buNone/>
            </a:pPr>
            <a:r>
              <a:rPr lang="hu-HU" sz="1800" dirty="0"/>
              <a:t>Bátor örömriadás közepett pajzsokra emelték.”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272746"/>
            <a:ext cx="5181600" cy="49042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800" dirty="0" smtClean="0"/>
              <a:t>Kovács </a:t>
            </a:r>
            <a:r>
              <a:rPr lang="hu-HU" sz="1800" dirty="0"/>
              <a:t>Mihály: Árpád pajzsra emelése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7" name="Kép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6043" y="1927654"/>
            <a:ext cx="5270157" cy="401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5484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accent6">
                <a:lumMod val="40000"/>
                <a:lumOff val="60000"/>
              </a:schemeClr>
            </a:gs>
            <a:gs pos="77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679622"/>
            <a:ext cx="5181600" cy="549734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b="1" dirty="0"/>
              <a:t>Petőfi Sándor: Lehel vezér </a:t>
            </a:r>
            <a:endParaRPr lang="hu-HU" b="1" dirty="0" smtClean="0"/>
          </a:p>
          <a:p>
            <a:pPr marL="0" indent="0">
              <a:buNone/>
            </a:pPr>
            <a:r>
              <a:rPr lang="hu-HU" b="1" dirty="0" smtClean="0"/>
              <a:t>(</a:t>
            </a:r>
            <a:r>
              <a:rPr lang="hu-HU" b="1" dirty="0"/>
              <a:t>részlet, Első ének 9-10.)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9</a:t>
            </a:r>
          </a:p>
          <a:p>
            <a:pPr marL="0" indent="0">
              <a:buNone/>
            </a:pPr>
            <a:r>
              <a:rPr lang="hu-HU" dirty="0"/>
              <a:t>Fejedelmi ember Taksony volt a’ tájba’,</a:t>
            </a:r>
            <a:br>
              <a:rPr lang="hu-HU" dirty="0"/>
            </a:br>
            <a:r>
              <a:rPr lang="hu-HU" dirty="0"/>
              <a:t>Taksony: Zoltán fia, Árpád unokája…</a:t>
            </a:r>
            <a:br>
              <a:rPr lang="hu-HU" dirty="0"/>
            </a:br>
            <a:r>
              <a:rPr lang="hu-HU" dirty="0"/>
              <a:t>De tudjátok-e ti, jámbor atyafiak,</a:t>
            </a:r>
            <a:br>
              <a:rPr lang="hu-HU" dirty="0"/>
            </a:br>
            <a:r>
              <a:rPr lang="hu-HU" dirty="0"/>
              <a:t>Ki volt a vitéz, kit Árpádnak </a:t>
            </a:r>
            <a:r>
              <a:rPr lang="hu-HU" dirty="0" err="1"/>
              <a:t>hítanak</a:t>
            </a:r>
            <a:r>
              <a:rPr lang="hu-HU" dirty="0"/>
              <a:t>?</a:t>
            </a:r>
            <a:br>
              <a:rPr lang="hu-HU" dirty="0"/>
            </a:br>
            <a:r>
              <a:rPr lang="hu-HU" dirty="0"/>
              <a:t>Barátaim, mikor e nevet halljátok,</a:t>
            </a:r>
            <a:br>
              <a:rPr lang="hu-HU" dirty="0"/>
            </a:br>
            <a:r>
              <a:rPr lang="hu-HU" dirty="0"/>
              <a:t>Mintha oltár mellett templomban volnátok,</a:t>
            </a:r>
            <a:br>
              <a:rPr lang="hu-HU" dirty="0"/>
            </a:br>
            <a:r>
              <a:rPr lang="hu-HU" dirty="0"/>
              <a:t>Emeljétek meg a kalapjaitokat,</a:t>
            </a:r>
            <a:br>
              <a:rPr lang="hu-HU" dirty="0"/>
            </a:br>
            <a:r>
              <a:rPr lang="hu-HU" dirty="0"/>
              <a:t>Mert köszönhetitek néki hazátokat.</a:t>
            </a:r>
          </a:p>
          <a:p>
            <a:pPr marL="0" indent="0">
              <a:buNone/>
            </a:pPr>
            <a:r>
              <a:rPr lang="hu-HU" dirty="0"/>
              <a:t>10</a:t>
            </a:r>
          </a:p>
          <a:p>
            <a:pPr marL="0" indent="0">
              <a:buNone/>
            </a:pPr>
            <a:r>
              <a:rPr lang="hu-HU" dirty="0"/>
              <a:t>Magyarország szép föld, meg kell vallanotok,</a:t>
            </a:r>
            <a:br>
              <a:rPr lang="hu-HU" dirty="0"/>
            </a:br>
            <a:r>
              <a:rPr lang="hu-HU" dirty="0"/>
              <a:t>Rá a jóisten tízannyi áldást rakott,</a:t>
            </a:r>
            <a:br>
              <a:rPr lang="hu-HU" dirty="0"/>
            </a:br>
            <a:r>
              <a:rPr lang="hu-HU" dirty="0"/>
              <a:t>Mint igazság szerint amennyi illetné;</a:t>
            </a:r>
            <a:br>
              <a:rPr lang="hu-HU" dirty="0"/>
            </a:br>
            <a:r>
              <a:rPr lang="hu-HU" dirty="0"/>
              <a:t>Annyi az áldása, hogy alig fér belé.</a:t>
            </a:r>
            <a:br>
              <a:rPr lang="hu-HU" dirty="0"/>
            </a:br>
            <a:r>
              <a:rPr lang="hu-HU" dirty="0"/>
              <a:t>Ezt a </a:t>
            </a:r>
            <a:r>
              <a:rPr lang="hu-HU" dirty="0" err="1"/>
              <a:t>téjjel</a:t>
            </a:r>
            <a:r>
              <a:rPr lang="hu-HU" dirty="0"/>
              <a:t>-mézzel folyó dús Kánaánt,</a:t>
            </a:r>
            <a:br>
              <a:rPr lang="hu-HU" dirty="0"/>
            </a:br>
            <a:r>
              <a:rPr lang="hu-HU" dirty="0"/>
              <a:t>Hol megdönti saját </a:t>
            </a:r>
            <a:r>
              <a:rPr lang="hu-HU" dirty="0" err="1"/>
              <a:t>terhe</a:t>
            </a:r>
            <a:r>
              <a:rPr lang="hu-HU" dirty="0"/>
              <a:t> a gabonát,</a:t>
            </a:r>
            <a:br>
              <a:rPr lang="hu-HU" dirty="0"/>
            </a:br>
            <a:r>
              <a:rPr lang="hu-HU" dirty="0"/>
              <a:t>S hol tűzzel van tele a szőlő gerezdje:</a:t>
            </a:r>
            <a:br>
              <a:rPr lang="hu-HU" dirty="0"/>
            </a:br>
            <a:r>
              <a:rPr lang="hu-HU" dirty="0"/>
              <a:t>E szép országot a nagy Árpád szerezte.</a:t>
            </a:r>
          </a:p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679622"/>
            <a:ext cx="5181600" cy="549734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b="1" dirty="0"/>
              <a:t>Feszty Árpád: Árpád vezér című festménye</a:t>
            </a:r>
          </a:p>
          <a:p>
            <a:endParaRPr lang="hu-HU" dirty="0"/>
          </a:p>
        </p:txBody>
      </p:sp>
      <p:pic>
        <p:nvPicPr>
          <p:cNvPr id="7" name="Kép 6" descr="https://upload.wikimedia.org/wikipedia/commons/thumb/6/68/Feszty_%C3%81rp%C3%A1d_%C3%81rp%C3%A1d_vez%C3%A9r.jpg/640px-Feszty_%C3%81rp%C3%A1d_%C3%81rp%C3%A1d_vez%C3%A9r.jpg?158984108479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4753" y="1138202"/>
            <a:ext cx="4936494" cy="51637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78922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accent6">
                <a:lumMod val="40000"/>
                <a:lumOff val="60000"/>
              </a:schemeClr>
            </a:gs>
            <a:gs pos="77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10065" y="296562"/>
            <a:ext cx="11602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/>
              <a:t>Feszty Árpád: A magyarok bejövetele (Feszty-körkép)</a:t>
            </a:r>
          </a:p>
          <a:p>
            <a:endParaRPr lang="hu-HU" sz="2000" b="1" dirty="0"/>
          </a:p>
        </p:txBody>
      </p:sp>
      <p:pic>
        <p:nvPicPr>
          <p:cNvPr id="3" name="Kép 2" descr="Feszty-körkép – Wikipédi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5593" y="769898"/>
            <a:ext cx="10129563" cy="56926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24337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accent6">
                <a:lumMod val="40000"/>
                <a:lumOff val="60000"/>
              </a:schemeClr>
            </a:gs>
            <a:gs pos="77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96562" y="197709"/>
            <a:ext cx="11578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Árpád nagyfejedelem emlékműve </a:t>
            </a:r>
            <a:r>
              <a:rPr lang="hu-HU" b="1" dirty="0" smtClean="0"/>
              <a:t>Ópusztaszeren                                   Árpád fejedelem lovasszobra Óbudán</a:t>
            </a:r>
            <a:endParaRPr lang="hu-HU" dirty="0"/>
          </a:p>
        </p:txBody>
      </p:sp>
      <p:pic>
        <p:nvPicPr>
          <p:cNvPr id="3" name="Kép 2" descr="Árpád nagyfejedelem emlékműve Ópusztaszeren [Digitális Képarchívum ..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072" y="588139"/>
            <a:ext cx="5486598" cy="5941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s://888.hu/wp-content/uploads/2018/11/4163285-760x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1650" y="588139"/>
            <a:ext cx="3961085" cy="594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6367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accent6">
                <a:lumMod val="40000"/>
                <a:lumOff val="60000"/>
              </a:schemeClr>
            </a:gs>
            <a:gs pos="77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9492" y="234779"/>
            <a:ext cx="115906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 smtClean="0"/>
          </a:p>
          <a:p>
            <a:pPr algn="ctr"/>
            <a:r>
              <a:rPr lang="hu-HU" sz="2000" b="1" dirty="0"/>
              <a:t>Munkácsy Mihály: A honfoglalás</a:t>
            </a:r>
          </a:p>
          <a:p>
            <a:endParaRPr lang="hu-HU" dirty="0"/>
          </a:p>
        </p:txBody>
      </p:sp>
      <p:pic>
        <p:nvPicPr>
          <p:cNvPr id="3" name="Kép 2" descr="Fájl:Munkacsy Mihaly Honfoglalas (colored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492" y="1426518"/>
            <a:ext cx="11763632" cy="36768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220404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181</Words>
  <Application>Microsoft Office PowerPoint</Application>
  <PresentationFormat>Egyéni</PresentationFormat>
  <Paragraphs>64</Paragraphs>
  <Slides>10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Office-téma</vt:lpstr>
      <vt:lpstr>                                                 ÁRPÁD vezér                  (845-907)</vt:lpstr>
      <vt:lpstr>2. dia</vt:lpstr>
      <vt:lpstr>3. dia</vt:lpstr>
      <vt:lpstr>4. dia</vt:lpstr>
      <vt:lpstr>Árpád nagyfejedelem számtalan szebbnél szebb alkotást ihletett. Néhány példa:</vt:lpstr>
      <vt:lpstr>6. dia</vt:lpstr>
      <vt:lpstr>7. dia</vt:lpstr>
      <vt:lpstr>8. dia</vt:lpstr>
      <vt:lpstr>9. dia</vt:lpstr>
      <vt:lpstr>10.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Botond Balogh</dc:creator>
  <cp:lastModifiedBy>Andris</cp:lastModifiedBy>
  <cp:revision>22</cp:revision>
  <dcterms:created xsi:type="dcterms:W3CDTF">2020-05-17T18:27:01Z</dcterms:created>
  <dcterms:modified xsi:type="dcterms:W3CDTF">2020-05-20T15:04:56Z</dcterms:modified>
</cp:coreProperties>
</file>