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CE389A-7328-42A1-AB7D-C0B8D137A6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A5DEE19-425A-4657-A505-9B4769E9F87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466533-4045-4C20-A6F0-7CB052ECBD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A7F12A-A948-49FA-9390-514355BF84EB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8A4DC6-36D1-4B6F-868B-4FFAE29A6C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BA780BD-6511-4747-85B9-F1E53E9E49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BBC9B1-B37D-4B56-A545-A31451D6AE8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4381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E2DA61-FE6F-49EF-8987-13063C790D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CB87171-98D0-4DFC-97C1-DD04AEDEFDA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2C6BE0-BC9B-4834-9A8D-0C49A3A1BD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F8D329-9D22-4BCD-9E2A-30911E042D71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7C6001-8D0F-413E-82D0-E3E6B102E8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749A3D-871A-4D9A-9C1E-6DD7AC335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BE9808-2AB3-42BA-854E-00EE32A046FE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472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48A89F4-7AF3-4E74-BB65-81E90B20E07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73CE505-95A5-4831-A887-4185E8C7930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F3F762-8304-46AD-8B1F-37FB97A951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907C8D-F430-49BE-BD07-D45953F148B6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74A9C1-1719-410D-B68C-ECB252FD1C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14F017-CB8D-47F7-A7DB-093F43201E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643FBF-EF88-41B6-B9ED-ABDE56A15BD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9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FE575D-5451-4932-8E7C-B983694075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3679AB-3DD5-4895-84E6-C98085FF280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61FD3C-2E8B-4681-9457-EA8439B7C2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FD3C56-B978-4188-AEC9-C7D04BB747D6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EF48B64-CD33-4BCE-BC34-3446CE858F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3D1A59-1CDE-45A6-B442-188401D818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15342-631D-40E3-9BB1-47E975542EBC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015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4D14DE-71E0-4EFB-98EA-F752B5CCBD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4A0332-8F88-4855-A1CA-A2387287A3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17F368-96D9-4FA9-8CA0-97148E5BF4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904B3F-E244-45E4-B0D8-F575B9DD384C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86BD94-CD83-46D9-B789-356E038F0F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0174D0-00BE-42B1-9D41-36E703F62E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842958-32FF-4490-9BFC-0C760526A336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95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4D3CCC-52FB-4FCA-844E-AD17F34C69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6BCE16-0F81-4DEE-9E5E-362E1BD8BD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C5A038-9D33-421A-AABC-0642C9DFCA5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3E3D14-7CAD-47F5-8828-B6B6695DD0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C1B50B-7331-4C2C-AC71-FE8737DF344D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81A5B34-B86C-49D9-9513-10331CBDB3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83D25C-284D-4E50-BE66-662BC3E3C4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488EAA-ABB7-40A1-BCE2-552F6CFF201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52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DE2E86-EDC8-4037-8BE8-0F5D30BE01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B674D85-8A2A-4452-B0BA-7C21CEE55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8BBFF2C-C923-45B5-929A-B3C3ACB4D62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2E07E50-650F-458D-819B-1B9CCCDB943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3C6E23A-0F32-42AC-855A-49B5B229FF9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4749A23-95F5-4663-B099-C5141F4793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2FBB13-2907-4E1C-81E4-5E1D5A99AEBC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F251A05-1542-4E4C-88D9-08269267FA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8988D6A-B9CD-4EC0-B37F-76B1771DD2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55525C-D4A8-4525-9479-2C161FDD083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3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60A69E-4A7F-4B5E-BFCF-FBC696BAC59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1834464-FEF2-4B91-ACEA-E2E0C4E7AC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3F3FD-ADF9-4423-B735-A568CAC3C426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5694D5-CA10-4A34-827E-0C931C4C87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79B0C7A-A4E9-42CF-B821-D106088FCA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FB3EC-91E8-4F56-BEDD-85069E9EB194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90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ADAC9DD-B744-4E50-87F4-1A5EB10E32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17F371-B8BC-43A3-8EEA-E1A1A2E880F2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A5D91B3-2B0A-4C64-BCDF-F3EEC1A21C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42EB1FB-C4BE-49D5-93C3-878DC8DE41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7198DF-CC0E-4C11-A4F7-84C44BE6F5F1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44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55681A-536F-4750-82E2-5FA866E7B7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6B409-9363-4649-82C3-9BD6A95E3A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BB46579-C45A-4D73-BBE0-BB313E4ABD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8484ED-CF45-4B1E-8882-FB089798FF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17116-2C8F-49A8-AE04-4F47348C54FF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EF0745F-95CB-4AA1-9E53-A30B0234C7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5B3D8D6-3668-4311-9198-FA3DC13E3C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9BB796-C681-4990-9DF7-46A7E9D4830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96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25F4E7-A1DF-4489-9E96-538D46A2B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A32E977-1869-4165-9423-AB4CB4B7F6E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AD6E9C5-C514-4611-ACA2-A0E368E7F95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1F511D4-453A-46AB-AFD4-1711DF783A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9E70B9-5AD3-4BA2-87BD-2F2B00AB8001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C3B156C-2A6B-492A-B152-914DC8944B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AF553BF-D735-4D24-9530-EF25DEAE81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E77F2E-91B7-4616-93B7-1988489B932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43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6D9A008-3140-49C5-AB50-C3E460E2B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6438DFA-B595-4DA3-B37E-4276B121E6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2823A4-EC80-4689-8BFD-CA68D30B30F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1AA5B16-B279-42E8-9CBD-986C3AAA5E9A}" type="datetime1">
              <a:rPr lang="hu-HU"/>
              <a:pPr lvl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1586E7-99F3-4835-BA97-4B3018C917B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A401DC-BB1F-45DF-A6B4-EB1AEAB1D83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58D2EF8-7B15-4DE4-A685-9545838C1491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5255BC79-B7DE-4B23-B1FF-6BE3F9574DF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1912602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/>
              </a:gs>
            </a:gsLst>
            <a:lin ang="4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3">
            <a:extLst>
              <a:ext uri="{FF2B5EF4-FFF2-40B4-BE49-F238E27FC236}">
                <a16:creationId xmlns:a16="http://schemas.microsoft.com/office/drawing/2014/main" id="{80162815-3CEB-42E8-A3D8-CA98D169BB0E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rcRect l="49933" t="3964" b="3964"/>
          <a:stretch>
            <a:fillRect/>
          </a:stretch>
        </p:blipFill>
        <p:spPr>
          <a:xfrm>
            <a:off x="575870" y="0"/>
            <a:ext cx="662980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CB752FF9-E06C-4199-8C59-A11E259A80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5870" y="2387405"/>
            <a:ext cx="3887507" cy="2495679"/>
          </a:xfrm>
        </p:spPr>
        <p:txBody>
          <a:bodyPr anchor="t" anchorCtr="0">
            <a:noAutofit/>
          </a:bodyPr>
          <a:lstStyle/>
          <a:p>
            <a:pPr lvl="0" algn="l"/>
            <a:r>
              <a:rPr lang="hu-HU" sz="5400" dirty="0">
                <a:solidFill>
                  <a:srgbClr val="FFFFFF"/>
                </a:solidFill>
              </a:rPr>
              <a:t>Bükki Nemzeti </a:t>
            </a:r>
            <a:br>
              <a:rPr lang="hu-HU" sz="5400" dirty="0">
                <a:solidFill>
                  <a:srgbClr val="FFFFFF"/>
                </a:solidFill>
              </a:rPr>
            </a:br>
            <a:r>
              <a:rPr lang="hu-HU" sz="5400" dirty="0">
                <a:solidFill>
                  <a:srgbClr val="FFFFFF"/>
                </a:solidFill>
              </a:rPr>
              <a:t>Park</a:t>
            </a:r>
          </a:p>
        </p:txBody>
      </p:sp>
      <p:sp>
        <p:nvSpPr>
          <p:cNvPr id="5" name="Alcím 2">
            <a:extLst>
              <a:ext uri="{FF2B5EF4-FFF2-40B4-BE49-F238E27FC236}">
                <a16:creationId xmlns:a16="http://schemas.microsoft.com/office/drawing/2014/main" id="{B036A40D-960D-4CD8-92B6-1E1754CEAF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5855" y="480636"/>
            <a:ext cx="3658057" cy="955109"/>
          </a:xfrm>
        </p:spPr>
        <p:txBody>
          <a:bodyPr anchor="b" anchorCtr="0"/>
          <a:lstStyle/>
          <a:p>
            <a:endParaRPr lang="hu-H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48D3B056-B3DC-412B-A163-42C722DFD035}"/>
              </a:ext>
            </a:extLst>
          </p:cNvPr>
          <p:cNvSpPr>
            <a:spLocks noMove="1" noResize="1"/>
          </p:cNvSpPr>
          <p:nvPr/>
        </p:nvSpPr>
        <p:spPr>
          <a:xfrm>
            <a:off x="6291264" y="0"/>
            <a:ext cx="590074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Kép 3">
            <a:extLst>
              <a:ext uri="{FF2B5EF4-FFF2-40B4-BE49-F238E27FC236}">
                <a16:creationId xmlns:a16="http://schemas.microsoft.com/office/drawing/2014/main" id="{75459EAF-FA0F-4B51-AC23-17C6632D4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7" r="1" b="1"/>
          <a:stretch>
            <a:fillRect/>
          </a:stretch>
        </p:blipFill>
        <p:spPr>
          <a:xfrm>
            <a:off x="5970867" y="743800"/>
            <a:ext cx="5367555" cy="5367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15902893-41E5-4CE5-8057-250DDBCC7FCF}"/>
              </a:ext>
            </a:extLst>
          </p:cNvPr>
          <p:cNvSpPr/>
          <p:nvPr/>
        </p:nvSpPr>
        <p:spPr>
          <a:xfrm>
            <a:off x="686961" y="4401969"/>
            <a:ext cx="7588142" cy="15696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2BA6C3C5-5AE7-42F7-A34F-FE4B568DDCC7}"/>
              </a:ext>
            </a:extLst>
          </p:cNvPr>
          <p:cNvSpPr/>
          <p:nvPr/>
        </p:nvSpPr>
        <p:spPr>
          <a:xfrm>
            <a:off x="4988951" y="1830632"/>
            <a:ext cx="6134677" cy="14310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5200B64-20B0-432A-8912-D92E8877F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/>
          </a:bodyPr>
          <a:lstStyle/>
          <a:p>
            <a:pPr lvl="0" algn="ctr"/>
            <a:r>
              <a:rPr lang="hu-HU" sz="7200" b="1" dirty="0">
                <a:latin typeface="Californian FB" panose="0207040306080B030204" pitchFamily="18" charset="0"/>
              </a:rPr>
              <a:t>Elhelyezkedése</a:t>
            </a:r>
          </a:p>
        </p:txBody>
      </p:sp>
      <p:sp>
        <p:nvSpPr>
          <p:cNvPr id="3" name="Szövegdoboz 4">
            <a:extLst>
              <a:ext uri="{FF2B5EF4-FFF2-40B4-BE49-F238E27FC236}">
                <a16:creationId xmlns:a16="http://schemas.microsoft.com/office/drawing/2014/main" id="{C1CAB99F-38AC-40D5-A677-BC8AF54DF2AE}"/>
              </a:ext>
            </a:extLst>
          </p:cNvPr>
          <p:cNvSpPr txBox="1"/>
          <p:nvPr/>
        </p:nvSpPr>
        <p:spPr>
          <a:xfrm>
            <a:off x="5182200" y="2026588"/>
            <a:ext cx="5748178" cy="9670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 dirty="0">
                <a:solidFill>
                  <a:srgbClr val="000000"/>
                </a:solidFill>
                <a:uFillTx/>
                <a:latin typeface="Californian FB" panose="0207040306080B030204" pitchFamily="18" charset="0"/>
              </a:rPr>
              <a:t>A Bükki Nemzeti Park magába öleli a Bükk hegységet és az azon elhelyezkedő Bükki fennsíkot.</a:t>
            </a:r>
          </a:p>
        </p:txBody>
      </p:sp>
      <p:pic>
        <p:nvPicPr>
          <p:cNvPr id="4" name="Tartalom helye 7">
            <a:extLst>
              <a:ext uri="{FF2B5EF4-FFF2-40B4-BE49-F238E27FC236}">
                <a16:creationId xmlns:a16="http://schemas.microsoft.com/office/drawing/2014/main" id="{7FB9CEAF-610F-40AC-ACC6-2E138534C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1" y="1690689"/>
            <a:ext cx="3543299" cy="2181228"/>
          </a:xfrm>
        </p:spPr>
      </p:pic>
      <p:sp>
        <p:nvSpPr>
          <p:cNvPr id="5" name="Ellipszis 8">
            <a:extLst>
              <a:ext uri="{FF2B5EF4-FFF2-40B4-BE49-F238E27FC236}">
                <a16:creationId xmlns:a16="http://schemas.microsoft.com/office/drawing/2014/main" id="{217887E4-FB2D-40A2-BCAD-DC95729E009A}"/>
              </a:ext>
            </a:extLst>
          </p:cNvPr>
          <p:cNvSpPr/>
          <p:nvPr/>
        </p:nvSpPr>
        <p:spPr>
          <a:xfrm>
            <a:off x="2396358" y="2133596"/>
            <a:ext cx="189189" cy="1996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Szövegdoboz 9">
            <a:extLst>
              <a:ext uri="{FF2B5EF4-FFF2-40B4-BE49-F238E27FC236}">
                <a16:creationId xmlns:a16="http://schemas.microsoft.com/office/drawing/2014/main" id="{825B717F-C6D4-4E2B-93B7-A2A3CAE3A017}"/>
              </a:ext>
            </a:extLst>
          </p:cNvPr>
          <p:cNvSpPr txBox="1"/>
          <p:nvPr/>
        </p:nvSpPr>
        <p:spPr>
          <a:xfrm>
            <a:off x="760745" y="4401969"/>
            <a:ext cx="7440575" cy="1431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 dirty="0">
                <a:solidFill>
                  <a:srgbClr val="000000"/>
                </a:solidFill>
                <a:uFillTx/>
                <a:latin typeface="Californian FB" panose="0207040306080B030204" pitchFamily="18" charset="0"/>
              </a:rPr>
              <a:t>Kulturális értékek a környező településeken láthatók: Miskolcon, Szilvásváradon, Lillafüreden, Felsőtárkányban, Répáshután, Bükkszentkereszten, </a:t>
            </a:r>
            <a:r>
              <a:rPr lang="hu-HU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fornian FB" panose="0207040306080B030204" pitchFamily="18" charset="0"/>
              </a:rPr>
              <a:t>Újmassán</a:t>
            </a:r>
            <a:r>
              <a:rPr lang="hu-HU" sz="2000" b="0" i="0" u="none" strike="noStrike" kern="1200" cap="none" spc="0" baseline="0" dirty="0">
                <a:solidFill>
                  <a:srgbClr val="000000"/>
                </a:solidFill>
                <a:uFillTx/>
                <a:latin typeface="Californian FB" panose="0207040306080B030204" pitchFamily="18" charset="0"/>
              </a:rPr>
              <a:t> és Hámoron.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A561BAD-951F-437E-8872-403BFA215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55" y="4296608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77A52B94-1676-4286-BB26-4B47E7518BEE}"/>
              </a:ext>
            </a:extLst>
          </p:cNvPr>
          <p:cNvSpPr/>
          <p:nvPr/>
        </p:nvSpPr>
        <p:spPr>
          <a:xfrm>
            <a:off x="1058944" y="2444613"/>
            <a:ext cx="5219307" cy="8776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8496FAFE-71F8-4435-B5FD-410FA813EE29}"/>
              </a:ext>
            </a:extLst>
          </p:cNvPr>
          <p:cNvSpPr/>
          <p:nvPr/>
        </p:nvSpPr>
        <p:spPr>
          <a:xfrm>
            <a:off x="1217875" y="3833904"/>
            <a:ext cx="2334211" cy="22754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B40C618F-BD50-4E17-92CF-F0C78B9CE957}"/>
              </a:ext>
            </a:extLst>
          </p:cNvPr>
          <p:cNvSpPr/>
          <p:nvPr/>
        </p:nvSpPr>
        <p:spPr>
          <a:xfrm>
            <a:off x="1121788" y="3381864"/>
            <a:ext cx="2592373" cy="3874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6AAE3AD1-1460-4E27-82B3-CF5849622F7B}"/>
              </a:ext>
            </a:extLst>
          </p:cNvPr>
          <p:cNvSpPr/>
          <p:nvPr/>
        </p:nvSpPr>
        <p:spPr>
          <a:xfrm>
            <a:off x="1058944" y="1902717"/>
            <a:ext cx="5219307" cy="4863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C097948-8D9B-4933-9DCB-F1CC3300C7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33137"/>
            <a:ext cx="10515600" cy="1325559"/>
          </a:xfrm>
        </p:spPr>
        <p:txBody>
          <a:bodyPr>
            <a:normAutofit/>
          </a:bodyPr>
          <a:lstStyle/>
          <a:p>
            <a:pPr algn="ctr"/>
            <a:r>
              <a:rPr lang="hu-HU" sz="8000" b="1" dirty="0">
                <a:latin typeface="Californian FB" panose="0207040306080B030204" pitchFamily="18" charset="0"/>
              </a:rPr>
              <a:t>Növényvilága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BA7973-65A9-4FCB-B4D0-239CDC4AF5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33842"/>
            <a:ext cx="10515600" cy="4351336"/>
          </a:xfrm>
        </p:spPr>
        <p:txBody>
          <a:bodyPr/>
          <a:lstStyle/>
          <a:p>
            <a:r>
              <a:rPr lang="hu-HU" dirty="0">
                <a:latin typeface="Californian FB" panose="0207040306080B030204" pitchFamily="18" charset="0"/>
              </a:rPr>
              <a:t>A park 94%-át tölgyerdők borítják</a:t>
            </a:r>
          </a:p>
          <a:p>
            <a:r>
              <a:rPr lang="hu-HU" dirty="0">
                <a:latin typeface="Californian FB" panose="0207040306080B030204" pitchFamily="18" charset="0"/>
              </a:rPr>
              <a:t>Nagyon ritka növények is élnek itt</a:t>
            </a:r>
            <a:br>
              <a:rPr lang="hu-HU" dirty="0">
                <a:latin typeface="Californian FB" panose="0207040306080B030204" pitchFamily="18" charset="0"/>
              </a:rPr>
            </a:br>
            <a:r>
              <a:rPr lang="hu-HU" dirty="0">
                <a:latin typeface="Californian FB" panose="0207040306080B030204" pitchFamily="18" charset="0"/>
              </a:rPr>
              <a:t> pl.: tüzes liliom, karcsú sisakvirág</a:t>
            </a:r>
          </a:p>
          <a:p>
            <a:r>
              <a:rPr lang="hu-HU" dirty="0">
                <a:latin typeface="Californian FB" panose="0207040306080B030204" pitchFamily="18" charset="0"/>
              </a:rPr>
              <a:t>További fajok:</a:t>
            </a:r>
          </a:p>
          <a:p>
            <a:pPr lvl="1"/>
            <a:r>
              <a:rPr lang="hu-HU" dirty="0">
                <a:latin typeface="Californian FB" panose="0207040306080B030204" pitchFamily="18" charset="0"/>
              </a:rPr>
              <a:t>Vitézvirág</a:t>
            </a:r>
          </a:p>
          <a:p>
            <a:pPr lvl="1"/>
            <a:r>
              <a:rPr lang="hu-HU" dirty="0">
                <a:latin typeface="Californian FB" panose="0207040306080B030204" pitchFamily="18" charset="0"/>
              </a:rPr>
              <a:t>Csőrös </a:t>
            </a:r>
            <a:r>
              <a:rPr lang="hu-HU" dirty="0" err="1">
                <a:latin typeface="Californian FB" panose="0207040306080B030204" pitchFamily="18" charset="0"/>
              </a:rPr>
              <a:t>nőszfű</a:t>
            </a:r>
            <a:endParaRPr lang="hu-HU" dirty="0">
              <a:latin typeface="Californian FB" panose="0207040306080B030204" pitchFamily="18" charset="0"/>
            </a:endParaRPr>
          </a:p>
          <a:p>
            <a:pPr lvl="1"/>
            <a:r>
              <a:rPr lang="hu-HU" dirty="0">
                <a:latin typeface="Californian FB" panose="0207040306080B030204" pitchFamily="18" charset="0"/>
              </a:rPr>
              <a:t>Bajuszvirág</a:t>
            </a:r>
          </a:p>
          <a:p>
            <a:pPr lvl="1"/>
            <a:r>
              <a:rPr lang="hu-HU" dirty="0" err="1">
                <a:latin typeface="Californian FB" panose="0207040306080B030204" pitchFamily="18" charset="0"/>
              </a:rPr>
              <a:t>Sallanvirág</a:t>
            </a:r>
            <a:r>
              <a:rPr lang="hu-HU" dirty="0">
                <a:latin typeface="Californian FB" panose="0207040306080B030204" pitchFamily="18" charset="0"/>
              </a:rPr>
              <a:t> </a:t>
            </a:r>
          </a:p>
          <a:p>
            <a:pPr lvl="1"/>
            <a:r>
              <a:rPr lang="hu-HU" dirty="0">
                <a:latin typeface="Californian FB" panose="0207040306080B030204" pitchFamily="18" charset="0"/>
              </a:rPr>
              <a:t>Gérbics</a:t>
            </a:r>
          </a:p>
          <a:p>
            <a:pPr lvl="1"/>
            <a:r>
              <a:rPr lang="hu-HU" dirty="0">
                <a:latin typeface="Californian FB" panose="0207040306080B030204" pitchFamily="18" charset="0"/>
              </a:rPr>
              <a:t>Vitéz kosbor</a:t>
            </a:r>
          </a:p>
          <a:p>
            <a:pPr lvl="1"/>
            <a:endParaRPr lang="hu-HU" dirty="0">
              <a:latin typeface="Californian FB" panose="0207040306080B030204" pitchFamily="18" charset="0"/>
            </a:endParaRP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C6248CB-49A8-4A9F-B666-184FA856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2364">
            <a:off x="7662148" y="1641510"/>
            <a:ext cx="2457450" cy="18573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95D5A44-93F7-4E4F-9853-65DA33CF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5001">
            <a:off x="6128106" y="3766715"/>
            <a:ext cx="1743075" cy="261937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09902D0-7942-4562-A09C-15A531960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8287">
            <a:off x="9588856" y="3879707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3C148DFD-CFF6-46BF-BBA1-596D67259074}"/>
              </a:ext>
            </a:extLst>
          </p:cNvPr>
          <p:cNvSpPr/>
          <p:nvPr/>
        </p:nvSpPr>
        <p:spPr>
          <a:xfrm>
            <a:off x="566055" y="1502152"/>
            <a:ext cx="6570035" cy="53120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732D4C6-CE69-4174-9CB1-39B47AC866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8000" b="1" dirty="0">
                <a:latin typeface="Californian FB" panose="0207040306080B030204" pitchFamily="18" charset="0"/>
              </a:rPr>
              <a:t>Állatvilága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128A70-87AD-4ACC-B300-05D37F8A76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79819" y="1690688"/>
            <a:ext cx="5760560" cy="495224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hu-HU" dirty="0">
                <a:latin typeface="Californian FB" panose="0207040306080B030204" pitchFamily="18" charset="0"/>
              </a:rPr>
              <a:t>A nemzeti park rovarvilágának kiemelkedően értékes tagja a bükki szerecsenboglárka. A hegyvidékekre jellemző fajok közül külön is említendő a havasi tűzlepke, a havasi cincér, az alpesi gőte, a gyepi béka, a sárgahasú unka, a fehérhátú fakopáncs és a hegyi billegető. Olyan ritka fajok költenek itt, mint kövirigó, holló, uhu és a ragadozók közül a fokozottan védett parlagi sas, kerecsensólyom vagy kígyászölyv. A hazánkban élő denevérfajok szinte mindegyike előfordult már a Bükkben. Egy különleges halfaj is van, a sebes pisztráng. Énekes madarak közül itt él a kövirigó, a vízirigó és a kis őrgébics. Az emlősök közül a hiúz már több mint tíz éve állandó lakója a bükki erdőknek. Rokonának, a szintén óvatos vadmacskának jóval népesebb állománya él ezen a vidéken. A nagyvadak közül gyakori a gímszarvas, a muflon és a vaddisznó. A Bükk-fennsíkon legel a híres lipicai ménes. A 21. század elején megjelent és szaporodni kezdett a farkas is.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E9C0ABB-7D9C-4E63-AE49-5D56B9ACD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6769">
            <a:off x="8800682" y="1432874"/>
            <a:ext cx="2851568" cy="23649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2972ECF-0BFE-4CCF-A6A1-48EE3C5C0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5689">
            <a:off x="7675067" y="4469851"/>
            <a:ext cx="2742851" cy="18996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6E0D72-524A-41BC-93AB-1D3C98D2A9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8000" b="1" dirty="0">
                <a:latin typeface="Californian FB" panose="0207040306080B030204" pitchFamily="18" charset="0"/>
              </a:rPr>
              <a:t>Történelme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8FBBD959-9B6B-4E1B-B4FC-2B1DF681989E}"/>
              </a:ext>
            </a:extLst>
          </p:cNvPr>
          <p:cNvSpPr/>
          <p:nvPr/>
        </p:nvSpPr>
        <p:spPr>
          <a:xfrm>
            <a:off x="827993" y="1690688"/>
            <a:ext cx="10525804" cy="19857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3ABC75-44CF-4B74-A3EA-C978E9333A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7987" y="1722856"/>
            <a:ext cx="10515600" cy="258678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hu-HU" sz="5000" dirty="0">
                <a:latin typeface="Californian FB" panose="0207040306080B030204" pitchFamily="18" charset="0"/>
              </a:rPr>
              <a:t>Ember már jóval az időszámítás előtt is élt a hegységben. Ennek bizonyítékaként a régészek több barlangban megtalálták a neandervölgyi ember eszközeit, csontmaradványait is. A vadászatot és a gyűjtögetést később a nagy mésztartalmú kőzetekre alapozott bányászat, a mészégetés, a hutákban a káliüveg-előállítás, az üvegmívesség, a </a:t>
            </a:r>
            <a:r>
              <a:rPr lang="hu-HU" sz="5000" dirty="0" err="1">
                <a:latin typeface="Californian FB" panose="0207040306080B030204" pitchFamily="18" charset="0"/>
              </a:rPr>
              <a:t>massákban</a:t>
            </a:r>
            <a:r>
              <a:rPr lang="hu-HU" sz="5000" dirty="0">
                <a:latin typeface="Californian FB" panose="0207040306080B030204" pitchFamily="18" charset="0"/>
              </a:rPr>
              <a:t> a fémmívesség, és az összefüggő erdőségeken alapuló fakitermelés, a szénégetés, valamint a kézműipar váltotta fel. A hegycsúcsokon avar sáncok, várak, leomlott falainak maradványai láthatók.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1F7B784-B50D-4D12-BE9E-26C1AD36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5500">
            <a:off x="1090192" y="4366152"/>
            <a:ext cx="3065753" cy="204011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7881EBF-C98D-4791-8F83-593BDBDCE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7748">
            <a:off x="8234876" y="4523070"/>
            <a:ext cx="2467610" cy="1845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A4E6B95F-AEBA-46B6-A68C-C4F780022D5D}"/>
              </a:ext>
            </a:extLst>
          </p:cNvPr>
          <p:cNvSpPr/>
          <p:nvPr/>
        </p:nvSpPr>
        <p:spPr>
          <a:xfrm>
            <a:off x="838200" y="3026004"/>
            <a:ext cx="10515600" cy="10558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4F7034A-D341-4D72-BFA8-894A1F64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1513"/>
            <a:ext cx="10515600" cy="1325559"/>
          </a:xfrm>
        </p:spPr>
        <p:txBody>
          <a:bodyPr>
            <a:normAutofit/>
          </a:bodyPr>
          <a:lstStyle/>
          <a:p>
            <a:pPr algn="ctr"/>
            <a:r>
              <a:rPr lang="hu-HU" sz="8000" b="1" dirty="0">
                <a:latin typeface="Californian FB" panose="0207040306080B030204" pitchFamily="18" charset="0"/>
              </a:rPr>
              <a:t>Köszönöm a figyelmet!!!</a:t>
            </a:r>
          </a:p>
        </p:txBody>
      </p:sp>
    </p:spTree>
    <p:extLst>
      <p:ext uri="{BB962C8B-B14F-4D97-AF65-F5344CB8AC3E}">
        <p14:creationId xmlns:p14="http://schemas.microsoft.com/office/powerpoint/2010/main" val="314011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76</Words>
  <Application>Microsoft Office PowerPoint</Application>
  <PresentationFormat>Szélesvásznú</PresentationFormat>
  <Paragraphs>20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Californian FB</vt:lpstr>
      <vt:lpstr>Office téma</vt:lpstr>
      <vt:lpstr>Bükki Nemzeti  Park</vt:lpstr>
      <vt:lpstr>Elhelyezkedése</vt:lpstr>
      <vt:lpstr>Növényvilága</vt:lpstr>
      <vt:lpstr>Állatvilága</vt:lpstr>
      <vt:lpstr>Történelme</vt:lpstr>
      <vt:lpstr>Köszönöm a figyelmet!!!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Bükki Nemzeti Park</dc:title>
  <dc:creator>Gergő Földes</dc:creator>
  <cp:lastModifiedBy>Gergő Földes</cp:lastModifiedBy>
  <cp:revision>14</cp:revision>
  <dcterms:created xsi:type="dcterms:W3CDTF">2020-04-17T09:27:45Z</dcterms:created>
  <dcterms:modified xsi:type="dcterms:W3CDTF">2020-04-20T18:06:14Z</dcterms:modified>
</cp:coreProperties>
</file>