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B63BA4-7C69-4B60-BE75-4EE67AD6D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8FD5B03-9639-4525-A7A9-222E25BEB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0EBF5B-6BB0-4E0E-A2B9-9B765C88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529F90-6000-4F54-B53C-6E6D4D49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E7731D8-02BE-4D91-858C-44A803D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6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10AE94-9239-49FD-BBF6-31B9E165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E10B529-FD80-4F2B-91B2-AAC86D4BF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590373-E947-4921-B23A-AC16A6B8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DEA840-8E0D-4C4B-A392-7843DCAC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AF4B19-3362-47A0-9C17-28A991A2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94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37EF0EF-D328-4489-86B6-7A64B9B2B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1720A7B-E933-4337-AE9C-11EB875D7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8A517C-7DA9-4ED4-942D-2ABA7995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F8238B-32D1-45C5-A3DB-47E04D53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9B71D1-D3EC-47B7-A3C7-0C419749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57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FC793B-435F-4FA7-B754-3A2F30CD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67B43-2B6C-46B4-8C4E-0B3BC2DE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F215C4-3B4E-4ECD-A29D-4601772E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021683-32AB-4ACD-A201-653C4B55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B7F6FA-D1D3-420A-811E-34894728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21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8F5091-4A89-4230-B24E-29CE75CF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1AEF9E-9681-4603-BE77-FB1CF771C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10EF8D-3BF4-4D6D-B27E-AC066667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EF30B8-7469-4598-B0C7-93E93F30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359CDB-83C6-405B-90FE-441C1F44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6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229650-229C-4A73-B515-A4675259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2BA16-0308-4DE5-8734-98A0188BB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2BEF4A1-EA40-416C-97DF-47479CE6D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606EF6-392B-4C51-9A5C-F63D560E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885123-E7E9-498F-B62F-D8C407CD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9D923C-88B8-46C4-93CA-651175EC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6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60ED4A-1F00-4493-A5AB-183519FA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F4B6FC-36C5-4EB5-A14B-696FB5EB4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96EC5F-2D2E-4627-9476-92A3C2904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3941FE1-8553-48F5-9EDC-B92CA2C2D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1800306-CC91-4F1F-9570-2078D440D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B0118BB-CFAE-4494-81F8-154FF63D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77B9535-664B-4658-B9E0-365D3425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391407C-C0AF-4B23-ACCC-A068E7AF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7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AE2435-6689-42EB-97D0-B7BB7B7B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A356E1E-6311-4341-9453-E74FF650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006AAC8-E6C5-4A5F-92E0-07EAD49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C0C2036-6927-4D20-95F5-AC262345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58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270162E-BBA7-49ED-B477-01FCC25F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4B5595E-EFFB-4DF5-B174-3EB60730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544D692-91CA-434B-916F-F6485065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59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7B5AF4-1006-4FC2-979C-C7DFF91D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C5FE9F-9545-4195-BDDE-3E7BCD21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ED099D0-2482-4B4D-BDA8-D191174BE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EC0551-B90B-45C0-80EC-A107F178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D9A711-A111-4499-A1E6-BEE4EA3C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D4D2B8C-39FC-4904-8297-FAC546E2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34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3E1364-BEA4-44B7-9E64-152C31D4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55240A0-F0D7-4634-A17D-A9617C8AC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6CC350-6EDC-4A98-A2DD-1DBA4F80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22B90C-1C9C-4CB6-8689-6A27C602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39F3100-83C4-415A-9FA2-2B287146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B90F4DF-CC6D-4284-A831-3F5E4A0F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85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A47FEB2-0EE6-47BC-8053-883A067C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BBFC7E-40FF-4DC8-9C28-E512C834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58FD2-1C2D-423A-99E3-CE029A646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AE1F-510F-4BE8-8484-644956DE64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B41E21-D236-4BBE-8379-005ED522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39AB374-831B-4563-811F-803A8971A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28DB-860D-40C3-BA30-01CB7DA22C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70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3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C07C4FF-ECC3-4362-A3FE-089D02BFD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396" y="2419390"/>
            <a:ext cx="6876267" cy="2019221"/>
          </a:xfrm>
        </p:spPr>
        <p:txBody>
          <a:bodyPr anchor="ctr">
            <a:norm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  <a:latin typeface="Arial Black" panose="020B0A04020102020204" pitchFamily="34" charset="0"/>
              </a:rPr>
              <a:t>Bükki Nemzeti Park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94D93F1-0CDA-45A2-A330-DD95A7721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9" y="2418588"/>
            <a:ext cx="2929718" cy="2020824"/>
          </a:xfrm>
        </p:spPr>
        <p:txBody>
          <a:bodyPr anchor="ctr">
            <a:norm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Jani Tamás 6.c</a:t>
            </a:r>
          </a:p>
        </p:txBody>
      </p:sp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87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3FEEAA-1E45-45BF-820C-B74190F1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Black" panose="020B0A04020102020204" pitchFamily="34" charset="0"/>
              </a:rPr>
              <a:t>Előszó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E43B57-D444-4220-BCF2-31C225D1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847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bg1"/>
                </a:solidFill>
              </a:rPr>
              <a:t>A Bükki Nemzeti Park Magyarország egyik első nemzeti parkja: 1976-ban alakult amely az Északi-középhegységben, a Bükk-vidéken fekszik. Igazgatósága Eger északi városrésze, Felnémet régi műemlék plébániaépületében található.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bg1"/>
                </a:solidFill>
              </a:rPr>
              <a:t>Címere: közepén a szártalan bábakalács, melyet bükk levél vesz körül.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CBE42621-DC37-42EB-8E9D-B7680EC3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817947"/>
            <a:ext cx="5126736" cy="50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3908E8-4F4A-4EE7-85AA-455C1265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91" y="573311"/>
            <a:ext cx="5314536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 Black" panose="020B0A04020102020204" pitchFamily="34" charset="0"/>
              </a:rPr>
              <a:t>Földrajza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63A21A-EE79-4707-8E79-26EAC942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91" y="1898873"/>
            <a:ext cx="5731267" cy="4686861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hu-HU" sz="1400" dirty="0"/>
              <a:t>Az Északi-középhegységnek a többi vulkanikus hegyeitől eltérő földtörténeti múlttal rendelkező tagja a Bükk-vidék. Nagy részét tengeri üledékes eredetű kőzetek, főként dolomit és mészkő építik fel. Fennsíkját meredek sziklaszirtek, a Bél-kő, a </a:t>
            </a:r>
            <a:r>
              <a:rPr lang="hu-HU" sz="1400" dirty="0" err="1"/>
              <a:t>Pes</a:t>
            </a:r>
            <a:r>
              <a:rPr lang="hu-HU" sz="1400" dirty="0"/>
              <a:t>-kő, a Tar-kő, a Vörös-kő és a többi „-kő” öleli körül, melyekről csodálatos kilátás nyílik a hegység déli lábára. Az előbbi csúcsok nagy részét érinti az Országos Kéktúra útvonala. A hegység szép formái a barázdákkal, üregekkel tagolt, lyuggatott mészkőfelszínek, a </a:t>
            </a:r>
            <a:r>
              <a:rPr lang="hu-HU" sz="1400" dirty="0" err="1"/>
              <a:t>karrok</a:t>
            </a:r>
            <a:r>
              <a:rPr lang="hu-HU" sz="1400" dirty="0"/>
              <a:t> és ördögszántások is. A Bükk-vidék sajátos ékességei a karsztforrások vizéből kiváló mésztufa képződmények.</a:t>
            </a:r>
          </a:p>
          <a:p>
            <a:pPr marL="0" indent="0" algn="just">
              <a:buNone/>
            </a:pPr>
            <a:r>
              <a:rPr lang="hu-HU" sz="1400" dirty="0"/>
              <a:t>A hegység legegységesebb része az átlagosan 800 méter magas Bükk-fennsík, melyet a Garadna-patak két részre, Nagy- és Kis-fennsíkra bont. A fennsíkok </a:t>
            </a:r>
            <a:r>
              <a:rPr lang="hu-HU" sz="1400" dirty="0" err="1"/>
              <a:t>arculatát</a:t>
            </a:r>
            <a:r>
              <a:rPr lang="hu-HU" sz="1400" dirty="0"/>
              <a:t> a karsztosodás határozza meg. A Bükk-fennsík felszínét a legkülönbözőbb karsztformák: töbrök, víznyelők, zsombolyok teszik változatossá. Jellemzők a bércek és a szurdokvölgyek.</a:t>
            </a:r>
          </a:p>
          <a:p>
            <a:pPr marL="0" indent="0" algn="just">
              <a:buNone/>
            </a:pPr>
            <a:r>
              <a:rPr lang="hu-HU" sz="1400" dirty="0"/>
              <a:t>A Bükki Nemzeti Park területén több mint 1100 barlangot ismerünk, közülük 45 fokozottan védett. Közöttük található az ország legmélyebb barlangja, a 275 méter mély Bányász-barlang. Jelentősebb barlangok még a kiépített lillafüredi Anna-barlang és Szent István-barlang, a miskolctapolcai Tavasbarlang, valamint a szabadon látogatható </a:t>
            </a:r>
            <a:r>
              <a:rPr lang="hu-HU" sz="1400" dirty="0" err="1"/>
              <a:t>Szeleta</a:t>
            </a:r>
            <a:r>
              <a:rPr lang="hu-HU" sz="1400" dirty="0"/>
              <a:t>- és Balla-barlang.</a:t>
            </a:r>
          </a:p>
          <a:p>
            <a:pPr marL="0" indent="0" algn="just">
              <a:buNone/>
            </a:pPr>
            <a:r>
              <a:rPr lang="hu-HU" sz="1400" dirty="0"/>
              <a:t>Forrásai, patakjai bővizűek. A vidék nevezetessége a Szalajka-patak mésztufa gátakon 17 méter magasról aláhulló Fátyol-vízesése.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2056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Freeform: Shape 13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Bükk-vidék – Wikipédia">
            <a:extLst>
              <a:ext uri="{FF2B5EF4-FFF2-40B4-BE49-F238E27FC236}">
                <a16:creationId xmlns:a16="http://schemas.microsoft.com/office/drawing/2014/main" id="{8DF35FD1-44EE-4420-A9A3-C86F3011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057" y="1326425"/>
            <a:ext cx="3796790" cy="24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14AE1512-7EA3-46FE-80AE-015EEA6C5E89}"/>
              </a:ext>
            </a:extLst>
          </p:cNvPr>
          <p:cNvCxnSpPr>
            <a:cxnSpLocks/>
          </p:cNvCxnSpPr>
          <p:nvPr/>
        </p:nvCxnSpPr>
        <p:spPr>
          <a:xfrm flipV="1">
            <a:off x="10304980" y="1898875"/>
            <a:ext cx="0" cy="211832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A36EC2F-8C08-4E27-8AB1-094FBAA188C3}"/>
              </a:ext>
            </a:extLst>
          </p:cNvPr>
          <p:cNvSpPr txBox="1"/>
          <p:nvPr/>
        </p:nvSpPr>
        <p:spPr>
          <a:xfrm>
            <a:off x="9564790" y="4021243"/>
            <a:ext cx="27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Elhelyezkedése</a:t>
            </a:r>
          </a:p>
        </p:txBody>
      </p:sp>
    </p:spTree>
    <p:extLst>
      <p:ext uri="{BB962C8B-B14F-4D97-AF65-F5344CB8AC3E}">
        <p14:creationId xmlns:p14="http://schemas.microsoft.com/office/powerpoint/2010/main" val="158259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E2DF10-E9AF-413D-8E8A-131ECA9D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 Black" panose="020B0A04020102020204" pitchFamily="34" charset="0"/>
              </a:rPr>
              <a:t>Történelem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5059FA-E2D8-4151-BB05-81637740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>
                <a:solidFill>
                  <a:schemeClr val="bg1"/>
                </a:solidFill>
              </a:rPr>
              <a:t>Ember már jóval az időszámítás előtt is élt a hegységben. Ennek bizonyítékaként a régészek több barlangban megtalálták a neandervölgyi ember eszközeit, csontmaradványait is. A vadászatot és a gyűjtögetést később a nagy mésztartalmú kőzetekre alapozott bányászat, a mészégetés, a hutákban a káliüveg-előállítás, az üvegmívesség, a </a:t>
            </a:r>
            <a:r>
              <a:rPr lang="hu-HU" sz="2000" dirty="0" err="1">
                <a:solidFill>
                  <a:schemeClr val="bg1"/>
                </a:solidFill>
              </a:rPr>
              <a:t>massákban</a:t>
            </a:r>
            <a:r>
              <a:rPr lang="hu-HU" sz="2000" dirty="0">
                <a:solidFill>
                  <a:schemeClr val="bg1"/>
                </a:solidFill>
              </a:rPr>
              <a:t> a fémmívesség, és az összefüggő erdőségeken alapuló fakitermelés, a szénégetés, valamint a kézműipar váltotta fel. A hegycsúcsokon avar sáncok, várak, leomlott falainak maradványai láthatók.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chemeClr val="bg1"/>
                </a:solidFill>
              </a:rPr>
              <a:t>Az ország legnagyobb hegyvidéki, erdős nemzeti parkja létrehozásának alapját a névadó hegység földtani viszonyai teremtették meg. A földtörténeti ókor és középkor változatos tengeri üledékei gyűrődtek fel. A változatos kőzetösszetételhez a talajok sokfélesége kapcsolódik. A változatos felszíni formákhoz pedig olyan </a:t>
            </a:r>
            <a:r>
              <a:rPr lang="hu-HU" sz="2000" dirty="0" err="1">
                <a:solidFill>
                  <a:schemeClr val="bg1"/>
                </a:solidFill>
              </a:rPr>
              <a:t>mikroklimatikus</a:t>
            </a:r>
            <a:r>
              <a:rPr lang="hu-HU" sz="2000" dirty="0">
                <a:solidFill>
                  <a:schemeClr val="bg1"/>
                </a:solidFill>
              </a:rPr>
              <a:t> feltételek társulnak, amelyek jóvoltából a területen egyaránt megtalálja élőhelyét a sajátos kárpáti, mediterrán és a magashegységi jelleget tükröző élővilág, valamint az elmúlt földtörténeti korok számos maradványfaja. A hegységet hatalmas erdőségek uralják, melyekben jól megfigyelhető az észak-déli és a magassági tagozódás.</a:t>
            </a:r>
          </a:p>
        </p:txBody>
      </p:sp>
    </p:spTree>
    <p:extLst>
      <p:ext uri="{BB962C8B-B14F-4D97-AF65-F5344CB8AC3E}">
        <p14:creationId xmlns:p14="http://schemas.microsoft.com/office/powerpoint/2010/main" val="400672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32346-A248-4018-A241-88A7114E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12" y="591070"/>
            <a:ext cx="5712824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 Black" panose="020B0A04020102020204" pitchFamily="34" charset="0"/>
              </a:rPr>
              <a:t>Növényvilág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0E514F-1AC9-45CD-B12B-CAF4AD70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09" y="2010514"/>
            <a:ext cx="4834626" cy="3734301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200" dirty="0"/>
              <a:t>A park mintegy 94%-át erdő borítja. A bükki erdők közül legelterjedtebbek a cseres-tölgyesek, melyeket a magasabb régiókban gyertyános-tölgyesek, majd kb. 600 méter fölött a hegyvidéki bükkösök követnek. A BNP egyik legérdekesebb helye az Őserdő, melynek bükkfái 180-200 évesek. A hegységben a bükkösök mellett előfordulnak fenyvesek is, melyek kivétel nélkül telepített erdők.</a:t>
            </a:r>
          </a:p>
          <a:p>
            <a:pPr marL="0" indent="0">
              <a:buNone/>
            </a:pPr>
            <a:r>
              <a:rPr lang="hu-HU" sz="2200" b="1" dirty="0"/>
              <a:t>Híresebb növényei: </a:t>
            </a:r>
          </a:p>
          <a:p>
            <a:r>
              <a:rPr lang="hu-HU" sz="2200" dirty="0" err="1"/>
              <a:t>Száratlan</a:t>
            </a:r>
            <a:r>
              <a:rPr lang="hu-HU" sz="2200" dirty="0"/>
              <a:t> bábakalács</a:t>
            </a:r>
          </a:p>
          <a:p>
            <a:r>
              <a:rPr lang="hu-HU" sz="2200" dirty="0"/>
              <a:t>Orchidea, másik nevén ,,rigópohár”</a:t>
            </a:r>
          </a:p>
          <a:p>
            <a:pPr marL="0" indent="0">
              <a:buNone/>
            </a:pPr>
            <a:endParaRPr lang="hu-HU" sz="1500" dirty="0"/>
          </a:p>
          <a:p>
            <a:pPr marL="0" indent="0">
              <a:buNone/>
            </a:pPr>
            <a:endParaRPr lang="hu-HU" sz="1500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gy szerény szépség – a szártalan bábakalács - Megyeri Szabolcs ...">
            <a:extLst>
              <a:ext uri="{FF2B5EF4-FFF2-40B4-BE49-F238E27FC236}">
                <a16:creationId xmlns:a16="http://schemas.microsoft.com/office/drawing/2014/main" id="{CBF7DD1B-F380-4F26-AD33-99C0DCB8C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2719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gi idők gyógynövénye – Mária cipellője – Fitoterápiakalauz">
            <a:extLst>
              <a:ext uri="{FF2B5EF4-FFF2-40B4-BE49-F238E27FC236}">
                <a16:creationId xmlns:a16="http://schemas.microsoft.com/office/drawing/2014/main" id="{C3FB3A83-7230-4C6E-868E-A1A32D4F6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r="16681" b="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Kincsként óvott őserdő a Bükk ölelésében | Sokszínű vidék">
            <a:extLst>
              <a:ext uri="{FF2B5EF4-FFF2-40B4-BE49-F238E27FC236}">
                <a16:creationId xmlns:a16="http://schemas.microsoft.com/office/drawing/2014/main" id="{B45E26A1-246A-4DAE-89FA-5E6F8E1A7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r="21192" b="2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5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0603F1-DEAE-4C2E-8FF2-ECB67002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52" y="273505"/>
            <a:ext cx="5712824" cy="1325563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 Black" panose="020B0A04020102020204" pitchFamily="34" charset="0"/>
              </a:rPr>
              <a:t>Állatvilág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558F0D-2905-4820-8502-6F86E9E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52" y="1599068"/>
            <a:ext cx="5114432" cy="444418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hu-HU" sz="1800" dirty="0"/>
              <a:t>A nemzeti park rovarvilágának kiemelkedően értékes tagja a bükki szerecsenboglárka. A hegyvidékekre jellemző fajok közül külön is említendő a havasi tűzlepke, a havasi cincér, az alpesi gőte, a gyepi béka, a sárgahasú unka, a fehérhátú fakopáncs és a hegyi billegető. Olyan ritka fajok költenek itt, mint kövirigó, a holló, az uhu és a ragadozók közül a fokozottan védett parlagi sas, a kerecsensólyom vagy a kígyászölyv. A hazánkban élő denevérfajok szinte mindegyike előfordult már a Bükkben. Egy különleges halfaj is van, a sebes pisztráng. Énekes madarak közül itt él a kövirigó, a vízirigó és a kis őrgébics. Az emlősök közül a hiúz már több mint tíz éve állandó lakója a bükki erdőknek. Rokonának, a szintén óvatos vadmacskának jóval népesebb állománya él ezen a vidéken. A nagyvadak közül gyakori a gímszarvas, a muflon és a vaddisznó. A Bükk-fennsíkon legel a híres lipicai ménes. A 21. század elején megjelent és szaporodni kezdett a farkas is.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Kerecsensólyom – Wikipédia">
            <a:extLst>
              <a:ext uri="{FF2B5EF4-FFF2-40B4-BE49-F238E27FC236}">
                <a16:creationId xmlns:a16="http://schemas.microsoft.com/office/drawing/2014/main" id="{88FC8F20-006E-4A7F-9DFA-46CCD83A3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r="11952" b="3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arkas (Canis lupus) - Részletek - Bükki Nemzeti Park Igazgatóság">
            <a:extLst>
              <a:ext uri="{FF2B5EF4-FFF2-40B4-BE49-F238E27FC236}">
                <a16:creationId xmlns:a16="http://schemas.microsoft.com/office/drawing/2014/main" id="{4FA6BA43-ECDE-4AF0-ACB9-186B16232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28356" b="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Lipicai ménes - Ménesudvar">
            <a:extLst>
              <a:ext uri="{FF2B5EF4-FFF2-40B4-BE49-F238E27FC236}">
                <a16:creationId xmlns:a16="http://schemas.microsoft.com/office/drawing/2014/main" id="{CC027ED0-61AF-4D85-9706-0E69C3441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4151" b="1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85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D9AC02-F020-46A8-A76E-DE7B42AF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664463" cy="1657614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Környező települések, látnivalók</a:t>
            </a:r>
          </a:p>
        </p:txBody>
      </p:sp>
      <p:pic>
        <p:nvPicPr>
          <p:cNvPr id="1032" name="Picture 8" descr="A képen fű, kültéri, épület, szikla látható&#10;&#10;Automatikusan generált leírás">
            <a:extLst>
              <a:ext uri="{FF2B5EF4-FFF2-40B4-BE49-F238E27FC236}">
                <a16:creationId xmlns:a16="http://schemas.microsoft.com/office/drawing/2014/main" id="{72013C89-06F2-4759-83F7-389659636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4581" b="3"/>
          <a:stretch/>
        </p:blipFill>
        <p:spPr bwMode="auto">
          <a:xfrm>
            <a:off x="8972" y="-1"/>
            <a:ext cx="2450592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képen kültéri, fű, erdő, ösvény látható&#10;&#10;Automatikusan generált leírás">
            <a:extLst>
              <a:ext uri="{FF2B5EF4-FFF2-40B4-BE49-F238E27FC236}">
                <a16:creationId xmlns:a16="http://schemas.microsoft.com/office/drawing/2014/main" id="{FC83BE54-5841-4571-9C48-4034ECFFA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4"/>
          <a:stretch/>
        </p:blipFill>
        <p:spPr bwMode="auto">
          <a:xfrm>
            <a:off x="2548377" y="1"/>
            <a:ext cx="2450592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észégetés | Bükkszentkereszt">
            <a:extLst>
              <a:ext uri="{FF2B5EF4-FFF2-40B4-BE49-F238E27FC236}">
                <a16:creationId xmlns:a16="http://schemas.microsoft.com/office/drawing/2014/main" id="{42632DEC-B884-41AB-92E7-1835EAD3E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10899"/>
          <a:stretch/>
        </p:blipFill>
        <p:spPr bwMode="auto">
          <a:xfrm>
            <a:off x="5087782" y="1"/>
            <a:ext cx="2450592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nguest Hotel Palota, Lillafüred – 2020 legfrissebb árai">
            <a:extLst>
              <a:ext uri="{FF2B5EF4-FFF2-40B4-BE49-F238E27FC236}">
                <a16:creationId xmlns:a16="http://schemas.microsoft.com/office/drawing/2014/main" id="{ED198247-B013-4C85-9F3A-28C5A7459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75"/>
          <a:stretch/>
        </p:blipFill>
        <p:spPr bwMode="auto">
          <a:xfrm>
            <a:off x="3716" y="2274490"/>
            <a:ext cx="3724237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képen kültéri, épület, személyek, elülső látható&#10;&#10;Automatikusan generált leírás">
            <a:extLst>
              <a:ext uri="{FF2B5EF4-FFF2-40B4-BE49-F238E27FC236}">
                <a16:creationId xmlns:a16="http://schemas.microsoft.com/office/drawing/2014/main" id="{ED42EE4B-2589-4571-9D07-64DF09665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r="-3" b="-3"/>
          <a:stretch/>
        </p:blipFill>
        <p:spPr bwMode="auto">
          <a:xfrm>
            <a:off x="20" y="4607391"/>
            <a:ext cx="3717873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képen kültéri, természet, fű, erdő látható&#10;&#10;Automatikusan generált leírás">
            <a:extLst>
              <a:ext uri="{FF2B5EF4-FFF2-40B4-BE49-F238E27FC236}">
                <a16:creationId xmlns:a16="http://schemas.microsoft.com/office/drawing/2014/main" id="{C6D8C5A1-9E3E-4A49-BDDB-5D9868A1B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725"/>
          <a:stretch/>
        </p:blipFill>
        <p:spPr bwMode="auto">
          <a:xfrm>
            <a:off x="3813047" y="2274491"/>
            <a:ext cx="3717894" cy="4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777D09-BA68-4595-86D0-B6EE7ACF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Garadna-patak partján lévő Palota Szálló.</a:t>
            </a:r>
          </a:p>
          <a:p>
            <a:r>
              <a:rPr lang="hu-HU" sz="2000" dirty="0">
                <a:solidFill>
                  <a:schemeClr val="bg1"/>
                </a:solidFill>
              </a:rPr>
              <a:t>A mészégetés és faszénkészítés.</a:t>
            </a:r>
          </a:p>
          <a:p>
            <a:r>
              <a:rPr lang="hu-HU" sz="2000" dirty="0">
                <a:solidFill>
                  <a:schemeClr val="bg1"/>
                </a:solidFill>
              </a:rPr>
              <a:t>Diósgyőri vár</a:t>
            </a:r>
          </a:p>
          <a:p>
            <a:r>
              <a:rPr lang="hu-HU" sz="2000" dirty="0">
                <a:solidFill>
                  <a:schemeClr val="bg1"/>
                </a:solidFill>
              </a:rPr>
              <a:t>Lillafüredi vízesés</a:t>
            </a:r>
          </a:p>
          <a:p>
            <a:r>
              <a:rPr lang="hu-HU" sz="2000" dirty="0">
                <a:solidFill>
                  <a:schemeClr val="bg1"/>
                </a:solidFill>
              </a:rPr>
              <a:t>Szilvásvárad: Fátyol-vízesés</a:t>
            </a:r>
          </a:p>
          <a:p>
            <a:r>
              <a:rPr lang="hu-HU" sz="2000" dirty="0">
                <a:solidFill>
                  <a:schemeClr val="bg1"/>
                </a:solidFill>
              </a:rPr>
              <a:t>Ómassa</a:t>
            </a:r>
          </a:p>
          <a:p>
            <a:r>
              <a:rPr lang="hu-HU" sz="2000" dirty="0" err="1">
                <a:solidFill>
                  <a:schemeClr val="bg1"/>
                </a:solidFill>
              </a:rPr>
              <a:t>Újmassai</a:t>
            </a:r>
            <a:r>
              <a:rPr lang="hu-HU" sz="2000" dirty="0">
                <a:solidFill>
                  <a:schemeClr val="bg1"/>
                </a:solidFill>
              </a:rPr>
              <a:t> őskohó</a:t>
            </a:r>
          </a:p>
          <a:p>
            <a:pPr marL="0" indent="0">
              <a:buNone/>
            </a:pPr>
            <a:endParaRPr lang="hu-HU" sz="2000" b="1" dirty="0"/>
          </a:p>
          <a:p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548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7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04723C-8DC7-4051-952E-F055E6F6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 Black" panose="020B0A04020102020204" pitchFamily="34" charset="0"/>
              </a:rPr>
              <a:t>Köszönöm a figyelmet!</a:t>
            </a:r>
          </a:p>
        </p:txBody>
      </p:sp>
      <p:cxnSp>
        <p:nvCxnSpPr>
          <p:cNvPr id="143" name="Straight Connector 8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76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735</Words>
  <Application>Microsoft Office PowerPoint</Application>
  <PresentationFormat>Szélesvásznú</PresentationFormat>
  <Paragraphs>30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Office-téma</vt:lpstr>
      <vt:lpstr>Bükki Nemzeti Park</vt:lpstr>
      <vt:lpstr>Előszó</vt:lpstr>
      <vt:lpstr>Földrajza</vt:lpstr>
      <vt:lpstr>Történelem</vt:lpstr>
      <vt:lpstr>Növényvilág</vt:lpstr>
      <vt:lpstr>Állatvilág</vt:lpstr>
      <vt:lpstr>Környező települések, látnivalók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Bükki Nemzeti Park</dc:title>
  <dc:creator>zsweber01@gmail.com</dc:creator>
  <cp:lastModifiedBy>zsweber01@gmail.com</cp:lastModifiedBy>
  <cp:revision>3</cp:revision>
  <dcterms:created xsi:type="dcterms:W3CDTF">2020-04-19T09:38:56Z</dcterms:created>
  <dcterms:modified xsi:type="dcterms:W3CDTF">2020-04-19T09:58:00Z</dcterms:modified>
</cp:coreProperties>
</file>