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7559675" cx="10080625"/>
  <p:notesSz cx="7559675" cy="10691800"/>
  <p:embeddedFontLst>
    <p:embeddedFont>
      <p:font typeface="Gentium Book Bas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entiumBookBasic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GentiumBookBasic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font" Target="fonts/GentiumBookBasic-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GentiumBookBasic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345600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504000" y="1905480"/>
            <a:ext cx="907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504000" y="345600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5040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35712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663804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5040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35712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663804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504000" y="1905480"/>
            <a:ext cx="907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504000" y="345600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5040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35712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663804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5040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35712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663804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2"/>
          <p:cNvSpPr txBox="1"/>
          <p:nvPr>
            <p:ph idx="1" type="subTitle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"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Google Shape;184;p44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idx="1" type="subTitle"/>
          </p:nvPr>
        </p:nvSpPr>
        <p:spPr>
          <a:xfrm>
            <a:off x="504000" y="1905480"/>
            <a:ext cx="907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47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Google Shape;193;p47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Google Shape;197;p48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Google Shape;198;p48"/>
          <p:cNvSpPr txBox="1"/>
          <p:nvPr>
            <p:ph idx="3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3" name="Google Shape;203;p49"/>
          <p:cNvSpPr txBox="1"/>
          <p:nvPr>
            <p:ph idx="3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" type="body"/>
          </p:nvPr>
        </p:nvSpPr>
        <p:spPr>
          <a:xfrm>
            <a:off x="504000" y="345600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Google Shape;207;p50"/>
          <p:cNvSpPr txBox="1"/>
          <p:nvPr>
            <p:ph idx="2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1" name="Google Shape;211;p51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1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3" name="Google Shape;213;p51"/>
          <p:cNvSpPr txBox="1"/>
          <p:nvPr>
            <p:ph idx="4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" type="body"/>
          </p:nvPr>
        </p:nvSpPr>
        <p:spPr>
          <a:xfrm>
            <a:off x="5040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7" name="Google Shape;217;p52"/>
          <p:cNvSpPr txBox="1"/>
          <p:nvPr>
            <p:ph idx="2" type="body"/>
          </p:nvPr>
        </p:nvSpPr>
        <p:spPr>
          <a:xfrm>
            <a:off x="357120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52"/>
          <p:cNvSpPr txBox="1"/>
          <p:nvPr>
            <p:ph idx="3" type="body"/>
          </p:nvPr>
        </p:nvSpPr>
        <p:spPr>
          <a:xfrm>
            <a:off x="6638040" y="345600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Google Shape;219;p52"/>
          <p:cNvSpPr txBox="1"/>
          <p:nvPr>
            <p:ph idx="4" type="body"/>
          </p:nvPr>
        </p:nvSpPr>
        <p:spPr>
          <a:xfrm>
            <a:off x="5040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0" name="Google Shape;220;p52"/>
          <p:cNvSpPr txBox="1"/>
          <p:nvPr>
            <p:ph idx="5" type="body"/>
          </p:nvPr>
        </p:nvSpPr>
        <p:spPr>
          <a:xfrm>
            <a:off x="357120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1" name="Google Shape;221;p52"/>
          <p:cNvSpPr txBox="1"/>
          <p:nvPr>
            <p:ph idx="6" type="body"/>
          </p:nvPr>
        </p:nvSpPr>
        <p:spPr>
          <a:xfrm>
            <a:off x="6638040" y="4865040"/>
            <a:ext cx="292068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4000" y="1905480"/>
            <a:ext cx="907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3456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86504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3456000"/>
            <a:ext cx="442692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865040"/>
            <a:ext cx="9071640" cy="1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80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58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216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623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920" y="-12240"/>
            <a:ext cx="10096920" cy="94824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  <p:sp>
        <p:nvSpPr>
          <p:cNvPr id="115" name="Google Shape;115;p27"/>
          <p:cNvSpPr txBox="1"/>
          <p:nvPr>
            <p:ph type="title"/>
          </p:nvPr>
        </p:nvSpPr>
        <p:spPr>
          <a:xfrm>
            <a:off x="504000" y="969840"/>
            <a:ext cx="9071640" cy="104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504000" y="2232000"/>
            <a:ext cx="907164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180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758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3"/>
          <p:cNvSpPr txBox="1"/>
          <p:nvPr/>
        </p:nvSpPr>
        <p:spPr>
          <a:xfrm>
            <a:off x="523440" y="1087560"/>
            <a:ext cx="9071640" cy="129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44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Egerben jártam!</a:t>
            </a:r>
            <a:br>
              <a:rPr b="0" i="0" lang="hu-HU" sz="1800" u="none" cap="none" strike="noStrike"/>
            </a:br>
            <a:r>
              <a:rPr b="1" i="0" lang="hu-HU" sz="44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Sok szép dolgot láttam...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3"/>
          <p:cNvSpPr txBox="1"/>
          <p:nvPr/>
        </p:nvSpPr>
        <p:spPr>
          <a:xfrm>
            <a:off x="432000" y="430848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3200" u="none" cap="none" strike="noStrike">
                <a:solidFill>
                  <a:srgbClr val="DDDD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Vissza az emlékek világába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000" y="2616120"/>
            <a:ext cx="3744000" cy="249588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4"/>
          <p:cNvSpPr txBox="1"/>
          <p:nvPr/>
        </p:nvSpPr>
        <p:spPr>
          <a:xfrm>
            <a:off x="216360" y="758880"/>
            <a:ext cx="9071640" cy="291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Gerendán egy idézet,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Összefoglal ígéket,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Akkoriban tán 10 óra, ha lehetett,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Borzalmas árny visongott, az elfeledett.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-232559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None/>
            </a:pPr>
            <a:r>
              <a:t/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-232559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000" y="3600000"/>
            <a:ext cx="4536000" cy="302400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  <p:pic>
        <p:nvPicPr>
          <p:cNvPr id="235" name="Google Shape;23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" y="4149000"/>
            <a:ext cx="3960000" cy="247500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/>
          <p:nvPr/>
        </p:nvSpPr>
        <p:spPr>
          <a:xfrm>
            <a:off x="371520" y="1228680"/>
            <a:ext cx="90716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EEEEEE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Ráláttam az ablakomból a természetre,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EEEEEE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Kimentem hozzá, és lefényképeztem,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EEEEEE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Sódomb a neve, gyógyvizeket termel,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i="0" lang="hu-HU" sz="3200" u="none" cap="none" strike="noStrike">
                <a:solidFill>
                  <a:srgbClr val="EEEEEE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Minden régi dombrészt, savával elnyel. </a:t>
            </a:r>
            <a:endParaRPr i="0" sz="3200" u="none" cap="none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</p:txBody>
      </p:sp>
      <p:pic>
        <p:nvPicPr>
          <p:cNvPr id="241" name="Google Shape;24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000" y="3984120"/>
            <a:ext cx="4824000" cy="321588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/>
          <p:nvPr/>
        </p:nvSpPr>
        <p:spPr>
          <a:xfrm>
            <a:off x="5328360" y="604800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/Egri vár felé/</a:t>
            </a:r>
            <a:endParaRPr b="0" sz="2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6"/>
          <p:cNvSpPr txBox="1"/>
          <p:nvPr/>
        </p:nvSpPr>
        <p:spPr>
          <a:xfrm>
            <a:off x="720360" y="1440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Innen fentről a táj meseszép,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Nincsen erről bűbáj, vagy egyéb,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A természet az emberrel alkotta közösen,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Nézd meg most még egyszer, különösen!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</p:txBody>
      </p:sp>
      <p:pic>
        <p:nvPicPr>
          <p:cNvPr id="248" name="Google Shape;24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80" y="4453920"/>
            <a:ext cx="3795120" cy="253008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7"/>
          <p:cNvSpPr txBox="1"/>
          <p:nvPr/>
        </p:nvSpPr>
        <p:spPr>
          <a:xfrm>
            <a:off x="989575" y="1427575"/>
            <a:ext cx="35526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Vártam az ételre, amit gyorsan ki is hoztak,</a:t>
            </a:r>
            <a:endParaRPr sz="2600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Villámat beleszúrva néztem, hogy mit alkottak,</a:t>
            </a:r>
            <a:endParaRPr sz="2600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Az étterem egy török bázis volt, sok egri térképpel,</a:t>
            </a:r>
            <a:endParaRPr sz="2600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Ez a hely örök tudást adott, gazdagodtam egy új fényképpel.</a:t>
            </a:r>
            <a:endParaRPr sz="2600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</p:txBody>
      </p:sp>
      <p:pic>
        <p:nvPicPr>
          <p:cNvPr id="254" name="Google Shape;25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4000" y="936000"/>
            <a:ext cx="3816000" cy="572472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8"/>
          <p:cNvSpPr txBox="1"/>
          <p:nvPr/>
        </p:nvSpPr>
        <p:spPr>
          <a:xfrm>
            <a:off x="576000" y="576000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/Egerszalók, sétaút/</a:t>
            </a:r>
            <a:endParaRPr b="0" sz="32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8"/>
          <p:cNvSpPr txBox="1"/>
          <p:nvPr/>
        </p:nvSpPr>
        <p:spPr>
          <a:xfrm>
            <a:off x="5760000" y="1080000"/>
            <a:ext cx="3456000" cy="59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Állam a földet verdeste,</a:t>
            </a:r>
            <a:endParaRPr sz="29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29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Mikor éjszakai túránkon az égre föltekintettem.</a:t>
            </a:r>
            <a:endParaRPr sz="29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29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A Hold fényesen ragyogott,</a:t>
            </a:r>
            <a:endParaRPr sz="29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29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Fények világították a hotelt és a Sódombot.</a:t>
            </a:r>
            <a:endParaRPr sz="29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-232559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880" y="1910160"/>
            <a:ext cx="5019120" cy="334584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 txBox="1"/>
          <p:nvPr/>
        </p:nvSpPr>
        <p:spPr>
          <a:xfrm>
            <a:off x="6120360" y="273600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2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/Fel</a:t>
            </a:r>
            <a:r>
              <a:rPr i="1" lang="hu-HU" sz="2800">
                <a:solidFill>
                  <a:srgbClr val="FFFFFF"/>
                </a:solidFill>
              </a:rPr>
              <a:t>,</a:t>
            </a:r>
            <a:r>
              <a:rPr b="0" i="1" lang="hu-HU" sz="2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az álmok felé/</a:t>
            </a:r>
            <a:endParaRPr b="0" sz="2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9"/>
          <p:cNvSpPr txBox="1"/>
          <p:nvPr/>
        </p:nvSpPr>
        <p:spPr>
          <a:xfrm>
            <a:off x="0" y="1171263"/>
            <a:ext cx="54000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3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Ráálltam a Dobó-bástyára, onnan mosolyogtam,</a:t>
            </a:r>
            <a:endParaRPr sz="33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3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Mögöttem a Dobó tér, s annak temploma,</a:t>
            </a:r>
            <a:endParaRPr sz="33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3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Olyan, mintha egy regénybe csöppentem volna,</a:t>
            </a:r>
            <a:endParaRPr sz="33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lang="hu-HU" sz="33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Vissza az időben a 16. századba.</a:t>
            </a:r>
            <a:endParaRPr sz="33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</p:txBody>
      </p:sp>
      <p:pic>
        <p:nvPicPr>
          <p:cNvPr id="268" name="Google Shape;2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550" y="3998525"/>
            <a:ext cx="4320000" cy="2880001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0"/>
          <p:cNvSpPr txBox="1"/>
          <p:nvPr/>
        </p:nvSpPr>
        <p:spPr>
          <a:xfrm>
            <a:off x="432000" y="136800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hu-HU" sz="44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Bónusz játék</a:t>
            </a:r>
            <a:endParaRPr b="0" sz="4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0"/>
          <p:cNvSpPr txBox="1"/>
          <p:nvPr/>
        </p:nvSpPr>
        <p:spPr>
          <a:xfrm>
            <a:off x="2232000" y="2952000"/>
            <a:ext cx="6120000" cy="2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3195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●"/>
            </a:pPr>
            <a:r>
              <a:rPr b="0" lang="hu-HU" sz="36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Olvasd össze a diák szövegének első betűit!</a:t>
            </a:r>
            <a:endParaRPr b="0" sz="3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195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●"/>
            </a:pPr>
            <a:r>
              <a:rPr b="0" lang="hu-HU" sz="36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a megfejtés?</a:t>
            </a:r>
            <a:endParaRPr b="0" sz="3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195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●"/>
            </a:pPr>
            <a:r>
              <a:rPr b="0" lang="hu-HU" sz="36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Megfejtés:</a:t>
            </a:r>
            <a:endParaRPr b="0" sz="3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b="0" lang="hu-HU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…………………..</a:t>
            </a:r>
            <a:endParaRPr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2559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None/>
            </a:pPr>
            <a:r>
              <a:t/>
            </a:r>
            <a:endParaRPr b="0" sz="5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2559" lvl="0" marL="432000" marR="0" rtl="0" algn="l"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None/>
            </a:pPr>
            <a:r>
              <a:t/>
            </a:r>
            <a:endParaRPr b="0" sz="5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0"/>
          <p:cNvSpPr txBox="1"/>
          <p:nvPr/>
        </p:nvSpPr>
        <p:spPr>
          <a:xfrm>
            <a:off x="1875105" y="5903993"/>
            <a:ext cx="4426800" cy="26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Noto Sans Symbols"/>
              <a:buChar char="●"/>
            </a:pPr>
            <a:r>
              <a:rPr b="0" lang="hu-HU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Egri vár</a:t>
            </a:r>
            <a:endParaRPr b="0" sz="32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0700" y="4360405"/>
            <a:ext cx="3688920" cy="2572921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"/>
          <p:cNvSpPr txBox="1"/>
          <p:nvPr/>
        </p:nvSpPr>
        <p:spPr>
          <a:xfrm>
            <a:off x="504000" y="1329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4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endParaRPr b="0" sz="4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1"/>
          <p:cNvSpPr txBox="1"/>
          <p:nvPr/>
        </p:nvSpPr>
        <p:spPr>
          <a:xfrm>
            <a:off x="5184000" y="3384000"/>
            <a:ext cx="4426920" cy="269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A verseket írta, a ppt-t készítette: 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i="1"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      Demeter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  <a:p>
            <a:pPr indent="0" lvl="0" marL="457200" marR="0" rtl="0" algn="l">
              <a:spcBef>
                <a:spcPts val="1414"/>
              </a:spcBef>
              <a:spcAft>
                <a:spcPts val="0"/>
              </a:spcAft>
              <a:buNone/>
            </a:pPr>
            <a:r>
              <a:rPr i="1"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 </a:t>
            </a:r>
            <a:r>
              <a:rPr i="1" lang="hu-HU" sz="3200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 </a:t>
            </a:r>
            <a:r>
              <a:rPr i="1" lang="hu-HU" sz="3200" strike="noStrike">
                <a:solidFill>
                  <a:srgbClr val="FFFFFF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             Bernadett</a:t>
            </a:r>
            <a:endParaRPr sz="3200" strike="noStrike">
              <a:solidFill>
                <a:srgbClr val="FFFFFF"/>
              </a:solidFill>
              <a:latin typeface="Gentium Book Basic"/>
              <a:ea typeface="Gentium Book Basic"/>
              <a:cs typeface="Gentium Book Basic"/>
              <a:sym typeface="Gentium Book Basic"/>
            </a:endParaRPr>
          </a:p>
        </p:txBody>
      </p:sp>
      <p:pic>
        <p:nvPicPr>
          <p:cNvPr id="283" name="Google Shape;28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600" y="3384000"/>
            <a:ext cx="3785400" cy="2523240"/>
          </a:xfrm>
          <a:prstGeom prst="rect">
            <a:avLst/>
          </a:prstGeom>
          <a:noFill/>
          <a:ln>
            <a:noFill/>
          </a:ln>
          <a:effectLst>
            <a:outerShdw dir="2700000" dist="101823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