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E9146D5-C38F-4A91-A9E2-1B8176717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0B5011C-E16C-424E-A3E2-05F4B5C66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CCF0CE9-F414-42E9-B4CA-C674A195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A884A9A-B406-4C04-BA54-0ECC7317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DE69643-7056-4F1C-9879-AFD7F0DE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04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6B1E33E-47BC-4938-A4D0-B6115974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77C2B75-219A-4732-B401-2529FC5B7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2B5FFFE-7E63-4BBB-BFA9-C955548B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7F1D3B9-B9C9-4CF8-A7F0-B4F6E9CA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18B3BFA-45BE-4393-A362-0C6AA879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973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CC9F9740-383F-4392-9DA4-059611225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60816C9-3C3F-46C2-AB5A-5CF5B99A8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DC3E312-A5CE-403A-B612-8C355CDC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0011783-051A-47A9-8058-92231E33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F6D0392-1A20-4866-B86A-91B70A92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92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A04C3F-85A5-462D-9725-820F5559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C848E15-0ECD-48FE-889E-CB03EE041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6F0A29E-8AC9-4FCD-B191-EDDC3E18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D7A0A3E-4C0C-403F-993F-B21D07D7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A5FA2F2-9173-43FA-9929-3EB68A02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8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A94340-F144-4931-9621-715B94F4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E590093-2B20-4383-9CF3-D73B6D1DB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E3D9014-18C9-4DAD-8EF2-A1F61BD5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9AF7D80-BE85-4AB5-B663-D8D04BF6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C1D5269-F746-4DD9-B2E2-C7EB9582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07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FE1599F-5998-4131-A147-2802589D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FDAE474-DC9A-4157-9CFF-39D369684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A051C93-549B-4C5C-9F07-FB8123D4E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0A894DF2-7F01-48C5-901A-63AB46A6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A06CB19-6DE6-4BA5-94DF-6A07E604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73E8EFA-5469-417A-8C67-D5099AE4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44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C44C849-C024-4F41-B118-EAB3B32B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94BC2EE-C1EF-4A60-B459-2EEA99DC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E640DF1-D723-431F-85A3-317B3A150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D91E33A0-82ED-4C9B-BED5-AE55711E9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7327116F-09FC-4FDB-B0CF-24D6C0641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16B5C40C-EEAE-40AF-9AED-51F67E87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FF343CF4-BE79-4C9A-A13B-3E028D7A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0ED48EA0-F44E-4BFD-B55D-32595530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90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E493C81-9617-4131-881B-4FF9DC74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5939AF4-7F89-4B1B-843A-8A8BF826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BAE8F99E-EFF9-40A6-A1E8-A3739536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639BC9D-83A2-4C5B-90DA-FEECC602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77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DEC04325-EBE7-4ED7-89B6-4496A81D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09A09F09-83A0-433E-BAB6-6B5C1508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63D7847E-CFA7-40B7-AA71-18B4BDF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9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E89FAF2-1B43-4A2D-AABC-C09EC47F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0A51264-0969-4A8D-A2FE-D57D9277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32A1DFDD-5859-43C8-B292-BA4DFBC33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69CF5A6-5A83-4069-A2C8-A98C9150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9694CC7-C623-4498-8EF4-16AC1A4C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0534D35-C808-4B69-BFD0-0761C57E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00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AEDA088-B300-4FE7-B4BC-8D935DB2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F247242A-A755-4AA8-AC21-36BA0C7BB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E0733A27-D3BD-4C0E-BA2A-9BB1AA29E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CBD530E-F716-4D71-A006-61A048B7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9057543-A087-4B26-A6BE-D047C5D1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38624B1-2C34-47B8-9206-2CE3BFAC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37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5DCF2635-55F7-411F-BFD0-F8436D6B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9E8D635-B79F-4F2C-A611-C658A5A2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7F3E6F5-7972-4217-8B8D-878C84A14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10FA-EA22-4E39-8FD6-E063321A1BE9}" type="datetimeFigureOut">
              <a:rPr lang="hu-HU" smtClean="0"/>
              <a:t>2020.05.15.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6C3A168-4BDD-408C-BDD2-24F8B4209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3CF698C-A794-44A6-927D-05B9BD7AB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8149-BDDA-4997-92C0-769EFBF36D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52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207CC6-EAA1-4BFF-A48A-DECAD8972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xmlns="" id="{B234A3DD-923D-4166-8B19-7DD58990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F6ACA5AC-3C5D-4994-B40F-FC8349E4D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D64F6C00-D3EE-4CF3-9730-56BE71CF8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hu-HU" sz="5400">
                <a:latin typeface="Cavolini" panose="03000502040302020204" pitchFamily="66" charset="0"/>
                <a:cs typeface="Cavolini" panose="03000502040302020204" pitchFamily="66" charset="0"/>
              </a:rPr>
              <a:t>Irány Eger!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C5BDC3D1-45A8-45B0-BB2C-0A1A99FC5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hu-HU" sz="1900">
                <a:latin typeface="Cavolini" panose="03000502040302020204" pitchFamily="66" charset="0"/>
                <a:cs typeface="Cavolini" panose="03000502040302020204" pitchFamily="66" charset="0"/>
              </a:rPr>
              <a:t>Szilvásvárad, Szalajka-völgy, Lipicai ménes, Ősember barlang, Fazola-kapu, Líceum és az Egyházmegyei Könyvtár </a:t>
            </a:r>
          </a:p>
        </p:txBody>
      </p:sp>
    </p:spTree>
    <p:extLst>
      <p:ext uri="{BB962C8B-B14F-4D97-AF65-F5344CB8AC3E}">
        <p14:creationId xmlns:p14="http://schemas.microsoft.com/office/powerpoint/2010/main" val="3763563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ép 47" descr="A képen fű, természet, kültéri, vízesés látható&#10;&#10;Automatikusan generált leírás">
            <a:extLst>
              <a:ext uri="{FF2B5EF4-FFF2-40B4-BE49-F238E27FC236}">
                <a16:creationId xmlns:a16="http://schemas.microsoft.com/office/drawing/2014/main" xmlns="" id="{EC316095-F516-4A6E-B641-27EADED78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 r="-1" b="17061"/>
          <a:stretch/>
        </p:blipFill>
        <p:spPr>
          <a:xfrm>
            <a:off x="4888355" y="-1"/>
            <a:ext cx="7303644" cy="3922776"/>
          </a:xfrm>
          <a:prstGeom prst="rect">
            <a:avLst/>
          </a:prstGeom>
        </p:spPr>
      </p:pic>
      <p:pic>
        <p:nvPicPr>
          <p:cNvPr id="50" name="Kép 49" descr="A képen kültéri, fű, víz, folyó látható&#10;&#10;Automatikusan generált leírás">
            <a:extLst>
              <a:ext uri="{FF2B5EF4-FFF2-40B4-BE49-F238E27FC236}">
                <a16:creationId xmlns:a16="http://schemas.microsoft.com/office/drawing/2014/main" xmlns="" id="{2D18AC6D-7BF7-4843-8CA8-DE77A3B18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b="7006"/>
          <a:stretch/>
        </p:blipFill>
        <p:spPr>
          <a:xfrm>
            <a:off x="6686823" y="3922776"/>
            <a:ext cx="5505179" cy="2935224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87A9A6A7-E39F-4FDE-84E7-DF614CAD5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1EFB6BDD-6CEB-4245-A31D-D56E4BEB0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230D6C0-F04A-49DA-9F09-55279363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4851399"/>
            <a:ext cx="6159465" cy="1325563"/>
          </a:xfrm>
        </p:spPr>
        <p:txBody>
          <a:bodyPr>
            <a:normAutofit/>
          </a:bodyPr>
          <a:lstStyle/>
          <a:p>
            <a:r>
              <a:rPr lang="hu-HU">
                <a:latin typeface="Cavolini" panose="03000502040302020204" pitchFamily="66" charset="0"/>
                <a:cs typeface="Cavolini" panose="03000502040302020204" pitchFamily="66" charset="0"/>
              </a:rPr>
              <a:t>Szilvásvárad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859B643-439C-421B-B503-87AA5A42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65760"/>
            <a:ext cx="4330664" cy="41543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Szilvásváradon már a kőkorban is élt ember, az ásatások során 35- 40.000 éves leleteket találtak. A területen az ókorban a szaramaták és a szlávok laktak, majd az avarok lakták. </a:t>
            </a:r>
          </a:p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Először a  14. században Warad néven említették meg, majd 1373-ban Zylvaswaradnak nevezték el. </a:t>
            </a:r>
          </a:p>
        </p:txBody>
      </p:sp>
    </p:spTree>
    <p:extLst>
      <p:ext uri="{BB962C8B-B14F-4D97-AF65-F5344CB8AC3E}">
        <p14:creationId xmlns:p14="http://schemas.microsoft.com/office/powerpoint/2010/main" val="208897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Kép 69" descr="A képen állat, ülő, víz, étel látható&#10;&#10;Automatikusan generált leírás">
            <a:extLst>
              <a:ext uri="{FF2B5EF4-FFF2-40B4-BE49-F238E27FC236}">
                <a16:creationId xmlns:a16="http://schemas.microsoft.com/office/drawing/2014/main" xmlns="" id="{78C83530-11F3-462D-B651-DDA290B6C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7935" b="1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52" name="Kép 51" descr="A képen kültéri, víz, természet, folyó látható&#10;&#10;Automatikusan generált leírás">
            <a:extLst>
              <a:ext uri="{FF2B5EF4-FFF2-40B4-BE49-F238E27FC236}">
                <a16:creationId xmlns:a16="http://schemas.microsoft.com/office/drawing/2014/main" xmlns="" id="{150B5D2B-C7C7-4A0C-A499-B8EB4D9334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2" r="-2" b="24509"/>
          <a:stretch/>
        </p:blipFill>
        <p:spPr>
          <a:xfrm>
            <a:off x="6984273" y="2286000"/>
            <a:ext cx="5207727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64" name="Kép 63" descr="A képen fű, kültéri, vonat, követés látható&#10;&#10;Automatikusan generált leírás">
            <a:extLst>
              <a:ext uri="{FF2B5EF4-FFF2-40B4-BE49-F238E27FC236}">
                <a16:creationId xmlns:a16="http://schemas.microsoft.com/office/drawing/2014/main" xmlns="" id="{9B420FC0-B302-47B7-849A-3E0A8FBEB1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6" b="6519"/>
          <a:stretch/>
        </p:blipFill>
        <p:spPr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44" name="Freeform 16">
            <a:extLst>
              <a:ext uri="{FF2B5EF4-FFF2-40B4-BE49-F238E27FC236}">
                <a16:creationId xmlns:a16="http://schemas.microsoft.com/office/drawing/2014/main" xmlns="" id="{98BA90CC-0056-473E-80AE-8CB0EE6ACC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: Shape 114">
            <a:extLst>
              <a:ext uri="{FF2B5EF4-FFF2-40B4-BE49-F238E27FC236}">
                <a16:creationId xmlns:a16="http://schemas.microsoft.com/office/drawing/2014/main" xmlns="" id="{2396E232-7219-4009-893A-28527CADC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F92E9255-3D31-4B87-83BF-F346681C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hu-HU">
                <a:latin typeface="Cavolini" panose="03000502040302020204" pitchFamily="66" charset="0"/>
                <a:cs typeface="Cavolini" panose="03000502040302020204" pitchFamily="66" charset="0"/>
              </a:rPr>
              <a:t>Szalajka-völgy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138CFE3-EF6E-4B13-B719-F6E9B927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A Szalajka-völgy Szilvásváradon található. A Bükk-vidék egyik legszebb része. A Szalajka-patakban sok sebes pisztráng él, (mesterséges) neveldéket is kialakítottak nekik. Helyi különlegesség a füstölt, sült pisztráng. A völgyben közlekedik a Szilvásváradi kisvasút.</a:t>
            </a:r>
          </a:p>
        </p:txBody>
      </p:sp>
    </p:spTree>
    <p:extLst>
      <p:ext uri="{BB962C8B-B14F-4D97-AF65-F5344CB8AC3E}">
        <p14:creationId xmlns:p14="http://schemas.microsoft.com/office/powerpoint/2010/main" val="152258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fű, mező, kültéri, legelő látható&#10;&#10;Automatikusan generált leírás">
            <a:extLst>
              <a:ext uri="{FF2B5EF4-FFF2-40B4-BE49-F238E27FC236}">
                <a16:creationId xmlns:a16="http://schemas.microsoft.com/office/drawing/2014/main" xmlns="" id="{445AFF1A-B646-4368-82E3-2048E6B6F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" r="-1" b="2258"/>
          <a:stretch/>
        </p:blipFill>
        <p:spPr>
          <a:xfrm>
            <a:off x="4888355" y="-1"/>
            <a:ext cx="7303644" cy="3922776"/>
          </a:xfrm>
          <a:prstGeom prst="rect">
            <a:avLst/>
          </a:prstGeom>
        </p:spPr>
      </p:pic>
      <p:pic>
        <p:nvPicPr>
          <p:cNvPr id="8" name="Kép 7" descr="A képen fű, kültéri, mező, emlősök látható&#10;&#10;Automatikusan generált leírás">
            <a:extLst>
              <a:ext uri="{FF2B5EF4-FFF2-40B4-BE49-F238E27FC236}">
                <a16:creationId xmlns:a16="http://schemas.microsoft.com/office/drawing/2014/main" xmlns="" id="{F48FFDCA-F693-47F4-8E5B-53AF441A1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 b="3947"/>
          <a:stretch/>
        </p:blipFill>
        <p:spPr>
          <a:xfrm>
            <a:off x="6686823" y="3922776"/>
            <a:ext cx="5505179" cy="2935224"/>
          </a:xfrm>
          <a:prstGeom prst="rect">
            <a:avLst/>
          </a:prstGeom>
        </p:spPr>
      </p:pic>
      <p:sp>
        <p:nvSpPr>
          <p:cNvPr id="78" name="Freeform: Shape 70">
            <a:extLst>
              <a:ext uri="{FF2B5EF4-FFF2-40B4-BE49-F238E27FC236}">
                <a16:creationId xmlns:a16="http://schemas.microsoft.com/office/drawing/2014/main" xmlns="" id="{87A9A6A7-E39F-4FDE-84E7-DF614CAD5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2">
            <a:extLst>
              <a:ext uri="{FF2B5EF4-FFF2-40B4-BE49-F238E27FC236}">
                <a16:creationId xmlns:a16="http://schemas.microsoft.com/office/drawing/2014/main" xmlns="" id="{1EFB6BDD-6CEB-4245-A31D-D56E4BEB0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D53A9E0-6007-4C6A-9E8B-D173BEBE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4851399"/>
            <a:ext cx="6159465" cy="1325563"/>
          </a:xfrm>
        </p:spPr>
        <p:txBody>
          <a:bodyPr>
            <a:normAutofit/>
          </a:bodyPr>
          <a:lstStyle/>
          <a:p>
            <a:r>
              <a:rPr lang="hu-HU">
                <a:latin typeface="Cavolini" panose="03000502040302020204" pitchFamily="66" charset="0"/>
                <a:cs typeface="Cavolini" panose="03000502040302020204" pitchFamily="66" charset="0"/>
              </a:rPr>
              <a:t>Lipicai ménes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26A6431-241C-47EC-A55D-F0E056EB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65760"/>
            <a:ext cx="4330664" cy="41543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Szilvásvárad egyik legcsalogatóbb programja a lipicai ménes. 1950 óta újra hegyi környezetben élnek, Szilvásváradon.</a:t>
            </a:r>
          </a:p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1806 óta tenyésztik a lipicai lovakat Magyarországon. A lipicai lófajta redkívül tanulékony, engedelmes, szilárd szervezetű, ellenálló, nem túl nagy igényű.</a:t>
            </a:r>
          </a:p>
          <a:p>
            <a:pPr marL="0" indent="0">
              <a:buNone/>
            </a:pPr>
            <a:endParaRPr lang="hu-HU" sz="200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65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Szalajka-volgy, Osember-barlang | Photo">
            <a:extLst>
              <a:ext uri="{FF2B5EF4-FFF2-40B4-BE49-F238E27FC236}">
                <a16:creationId xmlns:a16="http://schemas.microsoft.com/office/drawing/2014/main" xmlns="" id="{BED107DB-140A-4678-8CDC-035E23700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/>
          <a:stretch/>
        </p:blipFill>
        <p:spPr bwMode="auto">
          <a:xfrm>
            <a:off x="6062775" y="-1"/>
            <a:ext cx="6129225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képen kültéri, szikla, állás, zsiráf látható&#10;&#10;Automatikusan generált leírás">
            <a:extLst>
              <a:ext uri="{FF2B5EF4-FFF2-40B4-BE49-F238E27FC236}">
                <a16:creationId xmlns:a16="http://schemas.microsoft.com/office/drawing/2014/main" xmlns="" id="{CA4F21C6-9980-4455-9D95-6FBF37166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r="4" b="12903"/>
          <a:stretch/>
        </p:blipFill>
        <p:spPr>
          <a:xfrm>
            <a:off x="8034587" y="4251960"/>
            <a:ext cx="4157414" cy="2606040"/>
          </a:xfrm>
          <a:prstGeom prst="rect">
            <a:avLst/>
          </a:prstGeom>
        </p:spPr>
      </p:pic>
      <p:sp>
        <p:nvSpPr>
          <p:cNvPr id="158" name="Freeform: Shape 157">
            <a:extLst>
              <a:ext uri="{FF2B5EF4-FFF2-40B4-BE49-F238E27FC236}">
                <a16:creationId xmlns:a16="http://schemas.microsoft.com/office/drawing/2014/main" xmlns="" id="{33CBE267-1877-479F-82F0-E4BAA5BCE7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xmlns="" id="{F2EA12E3-1C9E-43D7-ABCC-C16A6ED4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1D0FBFF-3A13-483B-B468-6827871B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398235" cy="1325563"/>
          </a:xfrm>
        </p:spPr>
        <p:txBody>
          <a:bodyPr>
            <a:normAutofit/>
          </a:bodyPr>
          <a:lstStyle/>
          <a:p>
            <a:r>
              <a:rPr lang="hu-HU">
                <a:latin typeface="Cavolini" panose="03000502040302020204" pitchFamily="66" charset="0"/>
                <a:cs typeface="Cavolini" panose="03000502040302020204" pitchFamily="66" charset="0"/>
              </a:rPr>
              <a:t>Ősember barlang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3A00F26-AC3D-48AD-9747-F894D201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6032856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Fokozottan védett barlang, természeti értékei miatt. A Bükk-vidék második legmagasabb hegyének, az Istállós-kő oldalában található. Gyalogosan a Gloriette-tisztásról közelíthető meg szerpentinszerűen kialakított, meredek ösvényen. A világ legrégebbi ékszerei között van az itt talált két, csontból készült, kifúrt amulett.</a:t>
            </a:r>
          </a:p>
        </p:txBody>
      </p:sp>
    </p:spTree>
    <p:extLst>
      <p:ext uri="{BB962C8B-B14F-4D97-AF65-F5344CB8AC3E}">
        <p14:creationId xmlns:p14="http://schemas.microsoft.com/office/powerpoint/2010/main" val="621955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épület, sárga, ülő, festés látható&#10;&#10;Automatikusan generált leírás">
            <a:extLst>
              <a:ext uri="{FF2B5EF4-FFF2-40B4-BE49-F238E27FC236}">
                <a16:creationId xmlns:a16="http://schemas.microsoft.com/office/drawing/2014/main" xmlns="" id="{4B3497F6-2510-442C-AAEA-5D17E7268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5" r="-2" b="32461"/>
          <a:stretch/>
        </p:blipFill>
        <p:spPr>
          <a:xfrm>
            <a:off x="4888355" y="-1"/>
            <a:ext cx="7303644" cy="3922776"/>
          </a:xfrm>
          <a:prstGeom prst="rect">
            <a:avLst/>
          </a:prstGeom>
        </p:spPr>
      </p:pic>
      <p:pic>
        <p:nvPicPr>
          <p:cNvPr id="7" name="Kép 6" descr="A képen fából készült, ülő, asztal, függő látható&#10;&#10;Automatikusan generált leírás">
            <a:extLst>
              <a:ext uri="{FF2B5EF4-FFF2-40B4-BE49-F238E27FC236}">
                <a16:creationId xmlns:a16="http://schemas.microsoft.com/office/drawing/2014/main" xmlns="" id="{58B8C053-4126-4927-A8D1-5126ACEE7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5" r="-1" b="37676"/>
          <a:stretch/>
        </p:blipFill>
        <p:spPr>
          <a:xfrm>
            <a:off x="6686823" y="3922776"/>
            <a:ext cx="5505179" cy="2935224"/>
          </a:xfrm>
          <a:prstGeom prst="rect">
            <a:avLst/>
          </a:prstGeom>
        </p:spPr>
      </p:pic>
      <p:sp>
        <p:nvSpPr>
          <p:cNvPr id="92" name="Freeform: Shape 84">
            <a:extLst>
              <a:ext uri="{FF2B5EF4-FFF2-40B4-BE49-F238E27FC236}">
                <a16:creationId xmlns:a16="http://schemas.microsoft.com/office/drawing/2014/main" xmlns="" id="{87A9A6A7-E39F-4FDE-84E7-DF614CAD5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86">
            <a:extLst>
              <a:ext uri="{FF2B5EF4-FFF2-40B4-BE49-F238E27FC236}">
                <a16:creationId xmlns:a16="http://schemas.microsoft.com/office/drawing/2014/main" xmlns="" id="{1EFB6BDD-6CEB-4245-A31D-D56E4BEB0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0DCD986-0304-45B0-82A4-86240DAF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4851399"/>
            <a:ext cx="6159465" cy="1325563"/>
          </a:xfrm>
        </p:spPr>
        <p:txBody>
          <a:bodyPr>
            <a:normAutofit/>
          </a:bodyPr>
          <a:lstStyle/>
          <a:p>
            <a:r>
              <a:rPr lang="hu-HU">
                <a:latin typeface="Cavolini" panose="03000502040302020204" pitchFamily="66" charset="0"/>
                <a:cs typeface="Cavolini" panose="03000502040302020204" pitchFamily="66" charset="0"/>
              </a:rPr>
              <a:t>Fazola-kapu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E68E422-A015-4F93-9756-133AD1F1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65760"/>
            <a:ext cx="4330664" cy="41543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A Kossuth Lajos utcán található csodálatos barokk kaput Fazola Henrik készítette 1760 táján. Az ajtó a megyeháza ajtajaként szolgál. Gyönyörű díszeit megéri megcsodálni. A díszrácson három aranyozott alakot találunk: a Hit, a Remény és az Igazság szobrait.</a:t>
            </a:r>
          </a:p>
        </p:txBody>
      </p:sp>
    </p:spTree>
    <p:extLst>
      <p:ext uri="{BB962C8B-B14F-4D97-AF65-F5344CB8AC3E}">
        <p14:creationId xmlns:p14="http://schemas.microsoft.com/office/powerpoint/2010/main" val="1532138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beltéri, épület, asztal, ülő látható&#10;&#10;Automatikusan generált leírás">
            <a:extLst>
              <a:ext uri="{FF2B5EF4-FFF2-40B4-BE49-F238E27FC236}">
                <a16:creationId xmlns:a16="http://schemas.microsoft.com/office/drawing/2014/main" xmlns="" id="{ECC61618-6AFF-412A-BC66-3D115AFE8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0"/>
          <a:stretch/>
        </p:blipFill>
        <p:spPr>
          <a:xfrm>
            <a:off x="6062775" y="-1"/>
            <a:ext cx="6129225" cy="4251960"/>
          </a:xfrm>
          <a:prstGeom prst="rect">
            <a:avLst/>
          </a:prstGeom>
        </p:spPr>
      </p:pic>
      <p:pic>
        <p:nvPicPr>
          <p:cNvPr id="5" name="Kép 4" descr="A képen vonat, teljes, ülő, könyvtár látható&#10;&#10;Automatikusan generált leírás">
            <a:extLst>
              <a:ext uri="{FF2B5EF4-FFF2-40B4-BE49-F238E27FC236}">
                <a16:creationId xmlns:a16="http://schemas.microsoft.com/office/drawing/2014/main" xmlns="" id="{CA56CA86-CE37-4685-BA3E-E06BE5536A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r="22755" b="-2"/>
          <a:stretch/>
        </p:blipFill>
        <p:spPr>
          <a:xfrm>
            <a:off x="8034587" y="4251960"/>
            <a:ext cx="4157414" cy="2606040"/>
          </a:xfrm>
          <a:prstGeom prst="rect">
            <a:avLst/>
          </a:prstGeom>
        </p:spPr>
      </p:pic>
      <p:sp>
        <p:nvSpPr>
          <p:cNvPr id="69" name="Freeform: Shape 55">
            <a:extLst>
              <a:ext uri="{FF2B5EF4-FFF2-40B4-BE49-F238E27FC236}">
                <a16:creationId xmlns:a16="http://schemas.microsoft.com/office/drawing/2014/main" xmlns="" id="{33CBE267-1877-479F-82F0-E4BAA5BCE7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57">
            <a:extLst>
              <a:ext uri="{FF2B5EF4-FFF2-40B4-BE49-F238E27FC236}">
                <a16:creationId xmlns:a16="http://schemas.microsoft.com/office/drawing/2014/main" xmlns="" id="{F2EA12E3-1C9E-43D7-ABCC-C16A6ED4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8561CFE-038C-4F90-898D-19CE72D1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398235" cy="1325563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Cavolini" panose="03000502040302020204" pitchFamily="66" charset="0"/>
                <a:cs typeface="Cavolini" panose="03000502040302020204" pitchFamily="66" charset="0"/>
              </a:rPr>
              <a:t>Líceum és az Egyházmegyei Könyvtár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1000C7E-1727-4A39-B5A9-E8286B0C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6032856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A könyvtártermet Eszterházy Károly püspök eredetileg egyetemi könyvtárnak szánta. Mivel sem Mária Terézia, sem II. József nem engedélyezte az egyetem alapítását, így csak egy könyvtára valósult meg. </a:t>
            </a:r>
          </a:p>
          <a:p>
            <a:pPr marL="0" indent="0">
              <a:buNone/>
            </a:pPr>
            <a:r>
              <a:rPr lang="hu-HU" sz="2000">
                <a:latin typeface="Cavolini" panose="03000502040302020204" pitchFamily="66" charset="0"/>
                <a:cs typeface="Cavolini" panose="03000502040302020204" pitchFamily="66" charset="0"/>
              </a:rPr>
              <a:t>A könyvtár mennyezetének freskója a tridenti zsinatot ábrázolja. Megfestését Eszterházy Károly Kracker Jánosra bízta, 1777-ben.</a:t>
            </a:r>
          </a:p>
        </p:txBody>
      </p:sp>
    </p:spTree>
    <p:extLst>
      <p:ext uri="{BB962C8B-B14F-4D97-AF65-F5344CB8AC3E}">
        <p14:creationId xmlns:p14="http://schemas.microsoft.com/office/powerpoint/2010/main" val="2382912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305</Words>
  <Application>Microsoft Office PowerPoint</Application>
  <PresentationFormat>Egyéni</PresentationFormat>
  <Paragraphs>17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Irány Eger!</vt:lpstr>
      <vt:lpstr>Szilvásvárad</vt:lpstr>
      <vt:lpstr>Szalajka-völgy</vt:lpstr>
      <vt:lpstr>Lipicai ménes</vt:lpstr>
      <vt:lpstr>Ősember barlang</vt:lpstr>
      <vt:lpstr>Fazola-kapu</vt:lpstr>
      <vt:lpstr>Líceum és az Egyházmegyei Könyvtár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Irány Eger!</dc:title>
  <dc:creator>ACsonka@sulid.hu</dc:creator>
  <cp:lastModifiedBy>Mazsi</cp:lastModifiedBy>
  <cp:revision>1</cp:revision>
  <dcterms:created xsi:type="dcterms:W3CDTF">2020-05-13T15:58:15Z</dcterms:created>
  <dcterms:modified xsi:type="dcterms:W3CDTF">2020-05-15T19:35:09Z</dcterms:modified>
</cp:coreProperties>
</file>