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6D83C-383E-4DBA-9BEA-5CC0449DED47}" v="3" dt="2020-05-12T14:29:33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Mészáros" userId="a4ccee4839a735af" providerId="LiveId" clId="{CDE6D83C-383E-4DBA-9BEA-5CC0449DED47}"/>
    <pc:docChg chg="custSel mod modSld">
      <pc:chgData name="Hanna Mészáros" userId="a4ccee4839a735af" providerId="LiveId" clId="{CDE6D83C-383E-4DBA-9BEA-5CC0449DED47}" dt="2020-05-12T14:42:28.398" v="43" actId="20577"/>
      <pc:docMkLst>
        <pc:docMk/>
      </pc:docMkLst>
      <pc:sldChg chg="addSp delSp modSp mod setBg">
        <pc:chgData name="Hanna Mészáros" userId="a4ccee4839a735af" providerId="LiveId" clId="{CDE6D83C-383E-4DBA-9BEA-5CC0449DED47}" dt="2020-05-12T14:29:56.897" v="30" actId="14100"/>
        <pc:sldMkLst>
          <pc:docMk/>
          <pc:sldMk cId="1414892341" sldId="261"/>
        </pc:sldMkLst>
        <pc:spChg chg="mod">
          <ac:chgData name="Hanna Mészáros" userId="a4ccee4839a735af" providerId="LiveId" clId="{CDE6D83C-383E-4DBA-9BEA-5CC0449DED47}" dt="2020-05-12T14:28:46.155" v="17" actId="26606"/>
          <ac:spMkLst>
            <pc:docMk/>
            <pc:sldMk cId="1414892341" sldId="261"/>
            <ac:spMk id="2" creationId="{57D5BE8B-B087-4D52-87AF-CB71E2008E25}"/>
          </ac:spMkLst>
        </pc:spChg>
        <pc:spChg chg="mod">
          <ac:chgData name="Hanna Mészáros" userId="a4ccee4839a735af" providerId="LiveId" clId="{CDE6D83C-383E-4DBA-9BEA-5CC0449DED47}" dt="2020-05-12T14:29:56.897" v="30" actId="14100"/>
          <ac:spMkLst>
            <pc:docMk/>
            <pc:sldMk cId="1414892341" sldId="261"/>
            <ac:spMk id="3" creationId="{011C1CDA-8DBF-4B08-9BF9-622BA2A98524}"/>
          </ac:spMkLst>
        </pc:spChg>
        <pc:spChg chg="add del">
          <ac:chgData name="Hanna Mészáros" userId="a4ccee4839a735af" providerId="LiveId" clId="{CDE6D83C-383E-4DBA-9BEA-5CC0449DED47}" dt="2020-05-12T14:28:46.155" v="17" actId="26606"/>
          <ac:spMkLst>
            <pc:docMk/>
            <pc:sldMk cId="1414892341" sldId="261"/>
            <ac:spMk id="10" creationId="{53E60C6D-4E85-4E14-BCDF-BF15C241F7CA}"/>
          </ac:spMkLst>
        </pc:spChg>
        <pc:spChg chg="add del">
          <ac:chgData name="Hanna Mészáros" userId="a4ccee4839a735af" providerId="LiveId" clId="{CDE6D83C-383E-4DBA-9BEA-5CC0449DED47}" dt="2020-05-12T14:28:46.155" v="17" actId="26606"/>
          <ac:spMkLst>
            <pc:docMk/>
            <pc:sldMk cId="1414892341" sldId="261"/>
            <ac:spMk id="12" creationId="{7D42D292-4C48-479B-9E59-E29CD9871C0C}"/>
          </ac:spMkLst>
        </pc:spChg>
        <pc:spChg chg="add del">
          <ac:chgData name="Hanna Mészáros" userId="a4ccee4839a735af" providerId="LiveId" clId="{CDE6D83C-383E-4DBA-9BEA-5CC0449DED47}" dt="2020-05-12T14:28:46.155" v="17" actId="26606"/>
          <ac:spMkLst>
            <pc:docMk/>
            <pc:sldMk cId="1414892341" sldId="261"/>
            <ac:spMk id="14" creationId="{533DF362-939D-4EEE-8DC4-6B54607E5611}"/>
          </ac:spMkLst>
        </pc:spChg>
        <pc:spChg chg="add">
          <ac:chgData name="Hanna Mészáros" userId="a4ccee4839a735af" providerId="LiveId" clId="{CDE6D83C-383E-4DBA-9BEA-5CC0449DED47}" dt="2020-05-12T14:28:46.155" v="17" actId="26606"/>
          <ac:spMkLst>
            <pc:docMk/>
            <pc:sldMk cId="1414892341" sldId="261"/>
            <ac:spMk id="19" creationId="{020C988C-FAAD-4B22-8BA7-6B5DEFD8D167}"/>
          </ac:spMkLst>
        </pc:spChg>
        <pc:spChg chg="add">
          <ac:chgData name="Hanna Mészáros" userId="a4ccee4839a735af" providerId="LiveId" clId="{CDE6D83C-383E-4DBA-9BEA-5CC0449DED47}" dt="2020-05-12T14:28:46.155" v="17" actId="26606"/>
          <ac:spMkLst>
            <pc:docMk/>
            <pc:sldMk cId="1414892341" sldId="261"/>
            <ac:spMk id="21" creationId="{A7B99495-F43F-4D80-A44F-2CB4764EB90B}"/>
          </ac:spMkLst>
        </pc:spChg>
        <pc:spChg chg="add">
          <ac:chgData name="Hanna Mészáros" userId="a4ccee4839a735af" providerId="LiveId" clId="{CDE6D83C-383E-4DBA-9BEA-5CC0449DED47}" dt="2020-05-12T14:28:46.155" v="17" actId="26606"/>
          <ac:spMkLst>
            <pc:docMk/>
            <pc:sldMk cId="1414892341" sldId="261"/>
            <ac:spMk id="23" creationId="{70BEB1E7-2F88-40BC-B73D-42E5B6F80BFC}"/>
          </ac:spMkLst>
        </pc:spChg>
        <pc:picChg chg="mod ord">
          <ac:chgData name="Hanna Mészáros" userId="a4ccee4839a735af" providerId="LiveId" clId="{CDE6D83C-383E-4DBA-9BEA-5CC0449DED47}" dt="2020-05-12T14:29:00.486" v="19" actId="1076"/>
          <ac:picMkLst>
            <pc:docMk/>
            <pc:sldMk cId="1414892341" sldId="261"/>
            <ac:picMk id="4" creationId="{BCD8CFA7-2487-4DE4-9F15-250BA9A898F9}"/>
          </ac:picMkLst>
        </pc:picChg>
        <pc:picChg chg="add mod">
          <ac:chgData name="Hanna Mészáros" userId="a4ccee4839a735af" providerId="LiveId" clId="{CDE6D83C-383E-4DBA-9BEA-5CC0449DED47}" dt="2020-05-12T14:29:11.486" v="22" actId="1076"/>
          <ac:picMkLst>
            <pc:docMk/>
            <pc:sldMk cId="1414892341" sldId="261"/>
            <ac:picMk id="5" creationId="{0FD9D7E3-9D26-40C9-B7BC-385609503657}"/>
          </ac:picMkLst>
        </pc:picChg>
      </pc:sldChg>
      <pc:sldChg chg="modSp mod">
        <pc:chgData name="Hanna Mészáros" userId="a4ccee4839a735af" providerId="LiveId" clId="{CDE6D83C-383E-4DBA-9BEA-5CC0449DED47}" dt="2020-05-12T14:37:11.961" v="34" actId="20577"/>
        <pc:sldMkLst>
          <pc:docMk/>
          <pc:sldMk cId="3731003090" sldId="262"/>
        </pc:sldMkLst>
        <pc:spChg chg="mod">
          <ac:chgData name="Hanna Mészáros" userId="a4ccee4839a735af" providerId="LiveId" clId="{CDE6D83C-383E-4DBA-9BEA-5CC0449DED47}" dt="2020-05-12T14:37:11.961" v="34" actId="20577"/>
          <ac:spMkLst>
            <pc:docMk/>
            <pc:sldMk cId="3731003090" sldId="262"/>
            <ac:spMk id="3" creationId="{CA202E23-6110-40B6-AA82-500F53238042}"/>
          </ac:spMkLst>
        </pc:spChg>
      </pc:sldChg>
      <pc:sldChg chg="modSp mod">
        <pc:chgData name="Hanna Mészáros" userId="a4ccee4839a735af" providerId="LiveId" clId="{CDE6D83C-383E-4DBA-9BEA-5CC0449DED47}" dt="2020-05-12T14:41:57.696" v="42" actId="14100"/>
        <pc:sldMkLst>
          <pc:docMk/>
          <pc:sldMk cId="2701187432" sldId="263"/>
        </pc:sldMkLst>
        <pc:spChg chg="mod">
          <ac:chgData name="Hanna Mészáros" userId="a4ccee4839a735af" providerId="LiveId" clId="{CDE6D83C-383E-4DBA-9BEA-5CC0449DED47}" dt="2020-05-12T14:41:43.871" v="40" actId="14100"/>
          <ac:spMkLst>
            <pc:docMk/>
            <pc:sldMk cId="2701187432" sldId="263"/>
            <ac:spMk id="2" creationId="{F3912040-014C-4FE7-8521-A92CA4BDB2F8}"/>
          </ac:spMkLst>
        </pc:spChg>
        <pc:spChg chg="mod">
          <ac:chgData name="Hanna Mészáros" userId="a4ccee4839a735af" providerId="LiveId" clId="{CDE6D83C-383E-4DBA-9BEA-5CC0449DED47}" dt="2020-05-12T14:41:57.696" v="42" actId="14100"/>
          <ac:spMkLst>
            <pc:docMk/>
            <pc:sldMk cId="2701187432" sldId="263"/>
            <ac:spMk id="3" creationId="{63D74826-AD8F-4A67-B378-ECC0BAB0C8BA}"/>
          </ac:spMkLst>
        </pc:spChg>
      </pc:sldChg>
      <pc:sldChg chg="addSp modSp mod">
        <pc:chgData name="Hanna Mészáros" userId="a4ccee4839a735af" providerId="LiveId" clId="{CDE6D83C-383E-4DBA-9BEA-5CC0449DED47}" dt="2020-05-12T14:42:28.398" v="43" actId="20577"/>
        <pc:sldMkLst>
          <pc:docMk/>
          <pc:sldMk cId="2245508159" sldId="264"/>
        </pc:sldMkLst>
        <pc:spChg chg="mod">
          <ac:chgData name="Hanna Mészáros" userId="a4ccee4839a735af" providerId="LiveId" clId="{CDE6D83C-383E-4DBA-9BEA-5CC0449DED47}" dt="2020-05-12T14:42:28.398" v="43" actId="20577"/>
          <ac:spMkLst>
            <pc:docMk/>
            <pc:sldMk cId="2245508159" sldId="264"/>
            <ac:spMk id="3" creationId="{7BCB71D5-B662-4884-8301-221D38868366}"/>
          </ac:spMkLst>
        </pc:spChg>
        <pc:picChg chg="mod">
          <ac:chgData name="Hanna Mészáros" userId="a4ccee4839a735af" providerId="LiveId" clId="{CDE6D83C-383E-4DBA-9BEA-5CC0449DED47}" dt="2020-05-12T14:15:03.291" v="0" actId="1076"/>
          <ac:picMkLst>
            <pc:docMk/>
            <pc:sldMk cId="2245508159" sldId="264"/>
            <ac:picMk id="4" creationId="{2D552F2C-9CE4-463D-A8AB-E3EEBE6F0338}"/>
          </ac:picMkLst>
        </pc:picChg>
        <pc:picChg chg="add mod">
          <ac:chgData name="Hanna Mészáros" userId="a4ccee4839a735af" providerId="LiveId" clId="{CDE6D83C-383E-4DBA-9BEA-5CC0449DED47}" dt="2020-05-12T14:20:34.328" v="3" actId="1076"/>
          <ac:picMkLst>
            <pc:docMk/>
            <pc:sldMk cId="2245508159" sldId="264"/>
            <ac:picMk id="5" creationId="{1F3130FE-5D5B-45CA-960E-FC024B3271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4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87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80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47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89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70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6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82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47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27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0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9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1" r:id="rId6"/>
    <p:sldLayoutId id="2147483717" r:id="rId7"/>
    <p:sldLayoutId id="2147483718" r:id="rId8"/>
    <p:sldLayoutId id="2147483719" r:id="rId9"/>
    <p:sldLayoutId id="2147483720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1D7EC86-7CB9-431D-8AC3-8AAF0440B1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4B9777F-B610-419B-9193-80306388F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311F016A-A753-449B-9EA6-322199B71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9B063E5B-98E0-4550-9CA7-3527D9BB3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hu-HU" sz="6600" dirty="0"/>
              <a:t>Török emlékek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F807E7-AABE-4FF1-8571-90E16F488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106A28-883A-4993-BF9E-C403B81A8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5AE4E4F-9F4C-43ED-8299-9BD63B74E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8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20C988C-FAAD-4B22-8BA7-6B5DEFD8D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9436BA56-013F-4C26-9671-D145DEAC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r>
              <a:rPr lang="hu-HU" dirty="0"/>
              <a:t>Egri minaret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F809148-DD00-498C-8D5B-9B5E56453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920"/>
            <a:ext cx="6344920" cy="4785043"/>
          </a:xfrm>
        </p:spPr>
        <p:txBody>
          <a:bodyPr>
            <a:noAutofit/>
          </a:bodyPr>
          <a:lstStyle/>
          <a:p>
            <a:r>
              <a:rPr lang="hu-HU" u="sng" dirty="0"/>
              <a:t>Egerben</a:t>
            </a:r>
            <a:r>
              <a:rPr lang="hu-HU" dirty="0"/>
              <a:t>, a Knézich Károly utcában található az egykori Oszmán Birodalom legészakibb minaretje, az 1596 után homokkőből épült </a:t>
            </a:r>
            <a:r>
              <a:rPr lang="hu-HU" i="1" dirty="0" err="1"/>
              <a:t>Kethüda</a:t>
            </a:r>
            <a:r>
              <a:rPr lang="hu-HU" i="1" dirty="0"/>
              <a:t> </a:t>
            </a:r>
            <a:r>
              <a:rPr lang="hu-HU" i="1" dirty="0" err="1"/>
              <a:t>mináre</a:t>
            </a:r>
            <a:r>
              <a:rPr lang="hu-HU" dirty="0"/>
              <a:t>. Alapja 14 szögletű, magassága 40 méter, erkélyét sztalaktitos gyűrű tartja. Eredetileg a keleti oldalán lévő dzsámihoz épült, ami a török uralom után katolikus templomként, majd kórházként működött, végül 1841-ben lebontották.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DDB7F28-F21A-40CC-AE7E-31D2EA15F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339" y="360992"/>
            <a:ext cx="1701072" cy="227102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1A99A81-01CB-47C9-8024-06E55470A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720" y="3062116"/>
            <a:ext cx="2822083" cy="2822083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409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FA356949-5D38-4348-929E-FD5D31B3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7075"/>
            <a:ext cx="5120561" cy="1325563"/>
          </a:xfrm>
        </p:spPr>
        <p:txBody>
          <a:bodyPr>
            <a:normAutofit/>
          </a:bodyPr>
          <a:lstStyle/>
          <a:p>
            <a:r>
              <a:rPr lang="hu-HU" dirty="0"/>
              <a:t>Török fürdők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ECD910F-7688-40E3-9E6E-5790282A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29479" cy="4351338"/>
          </a:xfrm>
        </p:spPr>
        <p:txBody>
          <a:bodyPr>
            <a:normAutofit/>
          </a:bodyPr>
          <a:lstStyle/>
          <a:p>
            <a:r>
              <a:rPr lang="hu-HU" dirty="0"/>
              <a:t>Az iszlám kultúrában a fürdésnek, tisztálkodásnak több okból is nagy jelentőséget tulajdonítottak. Az iszlám az imádkozás előtt kötelezően előírja a rituális mosakodást, valamint bizonyos cselekmények és események után a test teljes megtisztítását.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6E546081-C881-4834-9CD9-B159380B4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0" r="3408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5EA11DE3-B73C-44F9-A257-D55E3B5A5A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4" r="22267" b="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063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1F3561B-6A4A-47A3-AA7D-DA8193C0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Fontossága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C1E3480-9401-445E-8934-B9966262F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A fürdőkultúra fontossága ugyanakkor levezethető abból az iszlám elképzelésből is, hogy az egészség és a szépség Allah művének beteljesülése, így a test ápolása és tisztán tartása a vallási kötelezettségek részét </a:t>
            </a:r>
            <a:r>
              <a:rPr lang="hu-HU" dirty="0" err="1"/>
              <a:t>képzi</a:t>
            </a:r>
            <a:r>
              <a:rPr lang="hu-HU" dirty="0"/>
              <a:t>. A fürdők építészeti kialakítása szimbolikusan az univerzumot képezte le, a fürdő maga pedig a paradicsomot jelképezte.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428FDC45-17FA-4E45-88EC-0016D1DD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90" y="4538980"/>
            <a:ext cx="3196590" cy="17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3E60C6D-4E85-4E14-BCDF-BF15C241F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F907ADBC-F282-473A-B7B7-90AAAEB4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hu-HU" dirty="0"/>
              <a:t>Fajtái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01C53DE-4BE0-4F2A-9545-5DC15672E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3" y="689728"/>
            <a:ext cx="4555700" cy="255119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D42D292-4C48-479B-9E59-E29CD9871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5A4647E-5240-4CDD-B977-4DA80E91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45" y="3526029"/>
            <a:ext cx="4107407" cy="2733293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786A530-795E-4CF5-A4C6-71C225D75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hu-HU" dirty="0"/>
              <a:t>Az épített közfürdőt az arab és török nyelvben egyaránt </a:t>
            </a:r>
            <a:r>
              <a:rPr lang="hu-HU" dirty="0" err="1"/>
              <a:t>hamamnak</a:t>
            </a:r>
            <a:r>
              <a:rPr lang="hu-HU" dirty="0"/>
              <a:t> hívják. A törökben ugyanakkor más fogalmakat is használnak, melyek általában hőforrás által táplált szabadtéri fürdőhelyet jelölnek, olykor azonban a </a:t>
            </a:r>
            <a:r>
              <a:rPr lang="hu-HU" dirty="0" err="1"/>
              <a:t>hamam</a:t>
            </a:r>
            <a:r>
              <a:rPr lang="hu-HU" dirty="0"/>
              <a:t> szinonimájaként is használják.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533DF362-939D-4EEE-8DC4-6B54607E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37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AC6B390-BC59-4F1D-A0EE-D71A92F0A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6C60D79-16F1-4C4B-B7E3-7634E7069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C8877347-B967-4EA4-85E5-0CA48A9E3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493" y="1533114"/>
            <a:ext cx="4777381" cy="357842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xmlns="" id="{426B127E-6498-4C77-9C9D-4553A5113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C0BFF0DF-8443-4F26-9AB6-849ECC48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hu-HU" dirty="0"/>
              <a:t>Elrendezése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1DAB3A8-78A7-4D64-A277-EC92F628D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5796280" cy="4795520"/>
          </a:xfrm>
        </p:spPr>
        <p:txBody>
          <a:bodyPr>
            <a:normAutofit fontScale="92500" lnSpcReduction="10000"/>
          </a:bodyPr>
          <a:lstStyle/>
          <a:p>
            <a:r>
              <a:rPr lang="hu-HU" sz="3000" dirty="0"/>
              <a:t>A törökfürdők eleinte a római, illetve bizánci fürdők mintájára létesültek, bár a fürdők elrendezése sokat módosult az idők folyamán. A törökfürdőkben is hőfok szerint osztották fel a fürdőt, hasonlóan a római és bizánci fürdőkhöz. A klasszikus törökfürdő három részből áll:</a:t>
            </a:r>
          </a:p>
          <a:p>
            <a:r>
              <a:rPr lang="hu-HU" sz="3000" dirty="0"/>
              <a:t>öltözőterem</a:t>
            </a:r>
          </a:p>
          <a:p>
            <a:r>
              <a:rPr lang="hu-HU" sz="3000" dirty="0"/>
              <a:t>átmeneti helyiség </a:t>
            </a:r>
          </a:p>
          <a:p>
            <a:r>
              <a:rPr lang="hu-HU" sz="3000" dirty="0"/>
              <a:t>forró fürdőterem 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28204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20C988C-FAAD-4B22-8BA7-6B5DEFD8D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57D5BE8B-B087-4D52-87AF-CB71E200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r>
              <a:rPr lang="hu-HU" dirty="0"/>
              <a:t>Története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11C1CDA-8DBF-4B08-9BF9-622BA2A98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6"/>
            <a:ext cx="6375399" cy="4867274"/>
          </a:xfrm>
        </p:spPr>
        <p:txBody>
          <a:bodyPr>
            <a:noAutofit/>
          </a:bodyPr>
          <a:lstStyle/>
          <a:p>
            <a:r>
              <a:rPr lang="hu-HU" dirty="0"/>
              <a:t>Az arab világban a korai időszakban görög-római típusú fürdőket is építettek, így pl. 641-ben Alexandriában. A 10. és a 15. század között a törökök nyugat felé nyomultak, az elfoglalt területeken a meglévő fürdőket birtokba vették, majd idővel újakat is építettek. A keleti fürdőkultúra a 19. század második felében Angliában is népszerűvé vált. Sok helyen az egykori törökfürdők turisztikai látványosságok.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FD9D7E3-9D26-40C9-B7BC-38560950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091" y="764741"/>
            <a:ext cx="2802749" cy="182481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BCD8CFA7-2487-4DE4-9F15-250BA9A8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286" y="4050705"/>
            <a:ext cx="3593294" cy="1334095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489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F23A9951-BF62-4B23-854C-6DC6B9A6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hu-HU" dirty="0"/>
              <a:t>Minaret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A202E23-6110-40B6-AA82-500F5323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hu-HU" dirty="0"/>
              <a:t>A </a:t>
            </a:r>
            <a:r>
              <a:rPr lang="hu-HU" b="1" dirty="0"/>
              <a:t>minaret</a:t>
            </a:r>
            <a:r>
              <a:rPr lang="hu-HU" dirty="0"/>
              <a:t> a muszlim mecset- </a:t>
            </a:r>
            <a:r>
              <a:rPr lang="hu-HU" dirty="0" err="1"/>
              <a:t>hez</a:t>
            </a:r>
            <a:r>
              <a:rPr lang="hu-HU" dirty="0"/>
              <a:t> vagy dzsámihoz épített, vagy illesztett, esetleg különálló, nyúlánk, felfelé elkeskenyedő torony. Formája és felülete lehet hengeres, négyszögletes vagy sokszögletű, esetleg bordás.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CBAA8CE5-703D-42E5-B4CF-551AC1E43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04" r="6655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0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3E60C6D-4E85-4E14-BCDF-BF15C241F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F3912040-014C-4FE7-8521-A92CA4BD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142876"/>
            <a:ext cx="5397237" cy="1266824"/>
          </a:xfrm>
        </p:spPr>
        <p:txBody>
          <a:bodyPr>
            <a:normAutofit/>
          </a:bodyPr>
          <a:lstStyle/>
          <a:p>
            <a:r>
              <a:rPr lang="hu-HU" dirty="0"/>
              <a:t>A szó eredete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C8CC84D-BF16-4D79-AC79-CFA513A53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43" y="598677"/>
            <a:ext cx="4107409" cy="2733294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D42D292-4C48-479B-9E59-E29CD9871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FCFA57C0-706D-4168-BB58-AC4C6C32B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21" y="3526029"/>
            <a:ext cx="2047331" cy="2733293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3D74826-AD8F-4A67-B378-ECC0BAB0C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026" y="1285875"/>
            <a:ext cx="5953124" cy="5012147"/>
          </a:xfrm>
        </p:spPr>
        <p:txBody>
          <a:bodyPr>
            <a:noAutofit/>
          </a:bodyPr>
          <a:lstStyle/>
          <a:p>
            <a:r>
              <a:rPr lang="hu-HU" dirty="0"/>
              <a:t>A minaret arab eredetű kifejezés, amely török közvetítéssel jutott a magyar nyelvbe. Az eredeti </a:t>
            </a:r>
            <a:r>
              <a:rPr lang="hu-HU" i="1" dirty="0"/>
              <a:t>minára</a:t>
            </a:r>
            <a:r>
              <a:rPr lang="hu-HU" dirty="0"/>
              <a:t> kifejezés a „tűz” jelentésű </a:t>
            </a:r>
            <a:r>
              <a:rPr lang="hu-HU" i="1" dirty="0" err="1"/>
              <a:t>nár</a:t>
            </a:r>
            <a:r>
              <a:rPr lang="hu-HU" dirty="0"/>
              <a:t> szóból származik, és az arab nyelvterületen a világítótornyok megnevezésére is használják, helyette „az imára hívás helye” megnevezés használatos. A török és perzsa kultúrkörben viszont inkább a minára alakváltozatait használják.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533DF362-939D-4EEE-8DC4-6B54607E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18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E73EB10-AEDA-42B9-9D11-54E59B48D4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72DEF309-605D-4117-9340-6D589B6C3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6C3D81F-F47C-4E74-8BB7-A5603F50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Minaretek Magyarországon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BCB71D5-B662-4884-8301-221D38868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080"/>
            <a:ext cx="7696200" cy="4520883"/>
          </a:xfrm>
        </p:spPr>
        <p:txBody>
          <a:bodyPr>
            <a:noAutofit/>
          </a:bodyPr>
          <a:lstStyle/>
          <a:p>
            <a:r>
              <a:rPr lang="hu-HU" dirty="0"/>
              <a:t>Magyarországon a török hódoltság </a:t>
            </a:r>
            <a:r>
              <a:rPr lang="hu-HU" dirty="0" err="1"/>
              <a:t>idejéből</a:t>
            </a:r>
            <a:r>
              <a:rPr lang="hu-HU" dirty="0"/>
              <a:t> öt minaret maradt fenn, ezek Egerben, Pécsett, Érden, Szigetváron </a:t>
            </a:r>
            <a:r>
              <a:rPr lang="hu-HU" dirty="0" err="1"/>
              <a:t>ésEsztergomban</a:t>
            </a:r>
            <a:r>
              <a:rPr lang="hu-HU" dirty="0"/>
              <a:t> láthatóak. Csupán az egri és a pécsi az épen megmaradt minaretek, az érdi minaretet azonban visszaépítették, a </a:t>
            </a:r>
            <a:r>
              <a:rPr lang="hu-HU" dirty="0" err="1"/>
              <a:t>mihrab</a:t>
            </a:r>
            <a:r>
              <a:rPr lang="hu-HU" dirty="0"/>
              <a:t>-fülkével együtt. A szigetvári és esztergomi minaretek csonka minaretek. Az egri és az érdi minaret látogatható, s habár az elmúlt időkig megtekinthető volt még a pécsi is, de állapota miatt ma már nem lehet felmenni.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2D552F2C-9CE4-463D-A8AB-E3EEBE6F0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27" r="431" b="1"/>
          <a:stretch/>
        </p:blipFill>
        <p:spPr>
          <a:xfrm>
            <a:off x="8995916" y="310514"/>
            <a:ext cx="2865248" cy="2925763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F3130FE-5D5B-45CA-960E-FC024B327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225" y="4132262"/>
            <a:ext cx="34290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815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LeftStep">
      <a:dk1>
        <a:srgbClr val="000000"/>
      </a:dk1>
      <a:lt1>
        <a:srgbClr val="FFFFFF"/>
      </a:lt1>
      <a:dk2>
        <a:srgbClr val="41243B"/>
      </a:dk2>
      <a:lt2>
        <a:srgbClr val="E2E3E8"/>
      </a:lt2>
      <a:accent1>
        <a:srgbClr val="B0A145"/>
      </a:accent1>
      <a:accent2>
        <a:srgbClr val="B16F3B"/>
      </a:accent2>
      <a:accent3>
        <a:srgbClr val="C3504D"/>
      </a:accent3>
      <a:accent4>
        <a:srgbClr val="B13B69"/>
      </a:accent4>
      <a:accent5>
        <a:srgbClr val="C34DAC"/>
      </a:accent5>
      <a:accent6>
        <a:srgbClr val="973BB1"/>
      </a:accent6>
      <a:hlink>
        <a:srgbClr val="6371CB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175</Words>
  <Application>Microsoft Office PowerPoint</Application>
  <PresentationFormat>Egyéni</PresentationFormat>
  <Paragraphs>22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ShapesVTI</vt:lpstr>
      <vt:lpstr>Török emlékek</vt:lpstr>
      <vt:lpstr>Török fürdők</vt:lpstr>
      <vt:lpstr>Fontossága</vt:lpstr>
      <vt:lpstr>Fajtái</vt:lpstr>
      <vt:lpstr>Elrendezése</vt:lpstr>
      <vt:lpstr>Története</vt:lpstr>
      <vt:lpstr>Minaret</vt:lpstr>
      <vt:lpstr>A szó eredete</vt:lpstr>
      <vt:lpstr>Minaretek Magyarországon</vt:lpstr>
      <vt:lpstr>Egri minaret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Török emlékek</dc:title>
  <dc:creator>Hanna Mészáros</dc:creator>
  <cp:lastModifiedBy>Mazsi</cp:lastModifiedBy>
  <cp:revision>1</cp:revision>
  <dcterms:created xsi:type="dcterms:W3CDTF">2020-05-12T14:28:46Z</dcterms:created>
  <dcterms:modified xsi:type="dcterms:W3CDTF">2020-05-15T19:37:49Z</dcterms:modified>
</cp:coreProperties>
</file>