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83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2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37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64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209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000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388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614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03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05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40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25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929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88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46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761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A155-74D3-487A-8BAA-C937C3ABB272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095019-68F9-45CD-A931-CF5A0A0F7E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49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24039" y="199583"/>
            <a:ext cx="7766936" cy="1646302"/>
          </a:xfrm>
        </p:spPr>
        <p:txBody>
          <a:bodyPr/>
          <a:lstStyle/>
          <a:p>
            <a:pPr algn="ctr"/>
            <a:r>
              <a:rPr lang="hu-HU" sz="8800" dirty="0" smtClean="0"/>
              <a:t>Eger</a:t>
            </a:r>
            <a:endParaRPr lang="hu-HU" sz="8800" dirty="0"/>
          </a:p>
        </p:txBody>
      </p:sp>
      <p:pic>
        <p:nvPicPr>
          <p:cNvPr id="5" name="Kép 4" descr="Eger város címe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8" y="2393483"/>
            <a:ext cx="2524125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Eger gyerekkel – A váron túl! 10 ok, amiért érdemes id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07" y="2214833"/>
            <a:ext cx="5633261" cy="36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824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677334" y="1414766"/>
            <a:ext cx="4184035" cy="4626595"/>
          </a:xfrm>
        </p:spPr>
        <p:txBody>
          <a:bodyPr>
            <a:normAutofit fontScale="92500" lnSpcReduction="20000"/>
          </a:bodyPr>
          <a:lstStyle/>
          <a:p>
            <a:r>
              <a:rPr lang="hu-HU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három </a:t>
            </a:r>
            <a:r>
              <a:rPr lang="hu-HU" sz="1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szinten futó alagutak, a kazamaták a várbeliek mozgását biztosították a bástyák között ostrom </a:t>
            </a:r>
            <a:r>
              <a:rPr lang="hu-HU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idején</a:t>
            </a:r>
          </a:p>
          <a:p>
            <a:r>
              <a:rPr lang="hu-HU" sz="1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Egri Csillagok regényben </a:t>
            </a:r>
            <a:r>
              <a:rPr lang="hu-HU" sz="19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Vicuska</a:t>
            </a:r>
            <a:r>
              <a:rPr lang="hu-HU" sz="1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ezen a földalatti járatrendszeren keresztül tudott bejutni a </a:t>
            </a:r>
            <a:r>
              <a:rPr lang="hu-HU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várba</a:t>
            </a:r>
          </a:p>
          <a:p>
            <a:r>
              <a:rPr lang="hu-HU" sz="1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kazamatákhoz </a:t>
            </a:r>
            <a:r>
              <a:rPr lang="hu-HU" sz="1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Setét-kapun át vezet az út. Először egy tágas </a:t>
            </a:r>
            <a:r>
              <a:rPr lang="hu-HU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kaszárnyateremben </a:t>
            </a:r>
            <a:r>
              <a:rPr lang="hu-HU" sz="1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találjuk magunkat, ahol régi épületmaradványokat </a:t>
            </a:r>
            <a:r>
              <a:rPr lang="hu-HU" sz="1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láthatunk</a:t>
            </a:r>
          </a:p>
          <a:p>
            <a:pPr lvl="0"/>
            <a:r>
              <a:rPr lang="hu-HU" sz="1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kazamatákban mindig hűvös van, nyáron is csak 12 fok körüli a hőmérséklet, így meleg ruha viselése ajánlott</a:t>
            </a:r>
          </a:p>
          <a:p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7" name="Tartalom helye 6" descr="H:\egri-kazamata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01" y="1206948"/>
            <a:ext cx="6547472" cy="45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9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1507" y="18516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u-HU" sz="6600" dirty="0"/>
              <a:t>Egri Püspöki Palota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91633" y="1505962"/>
            <a:ext cx="4184035" cy="455193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Az egri várban lévő középkori püspöki palota utódjául épült érseki palotaegyüttes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dirty="0">
                <a:solidFill>
                  <a:srgbClr val="FFFF00"/>
                </a:solidFill>
              </a:rPr>
              <a:t>(Széchenyi u. 1–5</a:t>
            </a:r>
            <a:r>
              <a:rPr lang="hu-HU" sz="24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hu-HU" sz="2400" dirty="0">
                <a:solidFill>
                  <a:srgbClr val="FFFF00"/>
                </a:solidFill>
              </a:rPr>
              <a:t>Eger városközpontjának egyik legnagyobb </a:t>
            </a:r>
            <a:r>
              <a:rPr lang="hu-HU" sz="2400" dirty="0" smtClean="0">
                <a:solidFill>
                  <a:srgbClr val="FFFF00"/>
                </a:solidFill>
              </a:rPr>
              <a:t>épületegyüttese, </a:t>
            </a:r>
            <a:r>
              <a:rPr lang="hu-HU" sz="2400" dirty="0">
                <a:solidFill>
                  <a:srgbClr val="FFFF00"/>
                </a:solidFill>
              </a:rPr>
              <a:t>a </a:t>
            </a:r>
            <a:r>
              <a:rPr lang="hu-HU" sz="2400" dirty="0" smtClean="0">
                <a:solidFill>
                  <a:srgbClr val="FFFF00"/>
                </a:solidFill>
              </a:rPr>
              <a:t>főszékesegyház </a:t>
            </a:r>
            <a:r>
              <a:rPr lang="hu-HU" sz="2400" dirty="0">
                <a:solidFill>
                  <a:srgbClr val="FFFF00"/>
                </a:solidFill>
              </a:rPr>
              <a:t>és a líceum tőszomszédságában található</a:t>
            </a:r>
          </a:p>
        </p:txBody>
      </p:sp>
      <p:pic>
        <p:nvPicPr>
          <p:cNvPr id="5" name="Tartalom helye 4" descr="D:\LIVI Dokumentumok2018.04.15\P1010708And0More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37" y="1401647"/>
            <a:ext cx="6706235" cy="507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:\unnam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36" y="1401647"/>
            <a:ext cx="6706235" cy="507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9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2253" y="456480"/>
            <a:ext cx="4538902" cy="6131356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A palotát 16. századi épületek felhasználásával </a:t>
            </a:r>
            <a:r>
              <a:rPr lang="hu-HU" sz="2400" dirty="0" err="1">
                <a:solidFill>
                  <a:srgbClr val="FFFF00"/>
                </a:solidFill>
              </a:rPr>
              <a:t>Erdődy</a:t>
            </a:r>
            <a:r>
              <a:rPr lang="hu-HU" sz="2400" dirty="0">
                <a:solidFill>
                  <a:srgbClr val="FFFF00"/>
                </a:solidFill>
              </a:rPr>
              <a:t> Gábor püspök kezdte </a:t>
            </a:r>
            <a:r>
              <a:rPr lang="hu-HU" sz="2400" dirty="0" err="1">
                <a:solidFill>
                  <a:srgbClr val="FFFF00"/>
                </a:solidFill>
              </a:rPr>
              <a:t>építtetni</a:t>
            </a:r>
            <a:r>
              <a:rPr lang="hu-HU" sz="2400" dirty="0">
                <a:solidFill>
                  <a:srgbClr val="FFFF00"/>
                </a:solidFill>
              </a:rPr>
              <a:t>, az 1715–1732 között elkészült részeket Giovanni Battista </a:t>
            </a:r>
            <a:r>
              <a:rPr lang="hu-HU" sz="2400" dirty="0" err="1">
                <a:solidFill>
                  <a:srgbClr val="FFFF00"/>
                </a:solidFill>
              </a:rPr>
              <a:t>Carlone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  <a:r>
              <a:rPr lang="hu-HU" sz="2400" dirty="0" smtClean="0">
                <a:solidFill>
                  <a:srgbClr val="FFFF00"/>
                </a:solidFill>
              </a:rPr>
              <a:t>tervezte</a:t>
            </a:r>
          </a:p>
          <a:p>
            <a:r>
              <a:rPr lang="hu-HU" sz="2400" dirty="0">
                <a:solidFill>
                  <a:srgbClr val="FFFF00"/>
                </a:solidFill>
              </a:rPr>
              <a:t>Az épületben a legkorábbi időből megtalálható nyílászárók 1762-ből, Eszterházy Károly püspök idejéből </a:t>
            </a:r>
            <a:r>
              <a:rPr lang="hu-HU" sz="2400" dirty="0" smtClean="0">
                <a:solidFill>
                  <a:srgbClr val="FFFF00"/>
                </a:solidFill>
              </a:rPr>
              <a:t>származnak</a:t>
            </a:r>
          </a:p>
          <a:p>
            <a:r>
              <a:rPr lang="hu-HU" sz="2400" dirty="0">
                <a:solidFill>
                  <a:srgbClr val="FFFF00"/>
                </a:solidFill>
              </a:rPr>
              <a:t>A klasszicista stílusú déli épületcsoportot </a:t>
            </a:r>
            <a:r>
              <a:rPr lang="hu-HU" sz="2400" dirty="0" err="1">
                <a:solidFill>
                  <a:srgbClr val="FFFF00"/>
                </a:solidFill>
              </a:rPr>
              <a:t>Pyrker</a:t>
            </a:r>
            <a:r>
              <a:rPr lang="hu-HU" sz="2400" dirty="0">
                <a:solidFill>
                  <a:srgbClr val="FFFF00"/>
                </a:solidFill>
              </a:rPr>
              <a:t> János László érsek emeltette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960335" y="560388"/>
            <a:ext cx="4573574" cy="5736501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2013-ban a palota felújítását megelőző épületkutatás során falképrestaurátorok több mint 30 réteg festék alatt fedezték fel a teljes falfelületet beborító, száraz vakolatra festett, madarakat </a:t>
            </a:r>
            <a:r>
              <a:rPr lang="hu-HU" sz="2400" dirty="0" smtClean="0">
                <a:solidFill>
                  <a:srgbClr val="FFFF00"/>
                </a:solidFill>
              </a:rPr>
              <a:t>ábrázoló</a:t>
            </a:r>
            <a:r>
              <a:rPr lang="hu-HU" sz="2400" i="1" dirty="0">
                <a:solidFill>
                  <a:srgbClr val="FFFF00"/>
                </a:solidFill>
              </a:rPr>
              <a:t> </a:t>
            </a:r>
            <a:r>
              <a:rPr lang="hu-HU" sz="2400" i="1" dirty="0" err="1">
                <a:solidFill>
                  <a:srgbClr val="FFFF00"/>
                </a:solidFill>
              </a:rPr>
              <a:t>seccó</a:t>
            </a:r>
            <a:r>
              <a:rPr lang="hu-HU" sz="2400" dirty="0" err="1">
                <a:solidFill>
                  <a:srgbClr val="FFFF00"/>
                </a:solidFill>
              </a:rPr>
              <a:t>kat</a:t>
            </a:r>
            <a:r>
              <a:rPr lang="hu-HU" sz="2400" dirty="0">
                <a:solidFill>
                  <a:srgbClr val="FFFF00"/>
                </a:solidFill>
              </a:rPr>
              <a:t>. Ezt hívják </a:t>
            </a:r>
            <a:r>
              <a:rPr lang="hu-HU" sz="2400" i="1" dirty="0">
                <a:solidFill>
                  <a:srgbClr val="FFFF00"/>
                </a:solidFill>
              </a:rPr>
              <a:t>Madaras </a:t>
            </a:r>
            <a:r>
              <a:rPr lang="hu-HU" sz="2400" i="1" dirty="0" smtClean="0">
                <a:solidFill>
                  <a:srgbClr val="FFFF00"/>
                </a:solidFill>
              </a:rPr>
              <a:t>terem</a:t>
            </a:r>
            <a:r>
              <a:rPr lang="hu-HU" sz="2400" dirty="0" smtClean="0">
                <a:solidFill>
                  <a:srgbClr val="FFFF00"/>
                </a:solidFill>
              </a:rPr>
              <a:t>nek</a:t>
            </a:r>
          </a:p>
          <a:p>
            <a:r>
              <a:rPr lang="hu-HU" sz="2400" dirty="0">
                <a:solidFill>
                  <a:srgbClr val="FFFF00"/>
                </a:solidFill>
              </a:rPr>
              <a:t>A barokk stílusban készült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dirty="0">
                <a:solidFill>
                  <a:srgbClr val="FFFF00"/>
                </a:solidFill>
              </a:rPr>
              <a:t>Egri Érseki Palota Kulturális, Turisztikai és Látogatóközpont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dirty="0">
                <a:solidFill>
                  <a:srgbClr val="FFFF00"/>
                </a:solidFill>
              </a:rPr>
              <a:t>2016. februárjában nyitotta meg kapuit</a:t>
            </a:r>
          </a:p>
        </p:txBody>
      </p:sp>
      <p:pic>
        <p:nvPicPr>
          <p:cNvPr id="5" name="Kép 4" descr="Egri Főegyházmegy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04" y="806881"/>
            <a:ext cx="5879692" cy="5243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4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5380" y="1111107"/>
            <a:ext cx="4466166" cy="4853274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A szolgáltatásokat cukrászda-kávézó, kávézóterasz, ajándékbolt, turisztikai információs pont, turisztikai filmvetítő kabinet és múzeumpedagógiai műhely egészítik </a:t>
            </a:r>
            <a:r>
              <a:rPr lang="hu-HU" sz="2400" dirty="0" smtClean="0">
                <a:solidFill>
                  <a:srgbClr val="FFFF00"/>
                </a:solidFill>
              </a:rPr>
              <a:t>ki</a:t>
            </a:r>
          </a:p>
          <a:p>
            <a:pPr lvl="0"/>
            <a:r>
              <a:rPr lang="hu-HU" sz="2400" dirty="0">
                <a:solidFill>
                  <a:srgbClr val="FFFF00"/>
                </a:solidFill>
              </a:rPr>
              <a:t>A pincében az Érseki </a:t>
            </a:r>
            <a:r>
              <a:rPr lang="hu-HU" sz="2400" dirty="0" err="1">
                <a:solidFill>
                  <a:srgbClr val="FFFF00"/>
                </a:solidFill>
              </a:rPr>
              <a:t>Vinotéka</a:t>
            </a:r>
            <a:r>
              <a:rPr lang="hu-HU" sz="2400" dirty="0">
                <a:solidFill>
                  <a:srgbClr val="FFFF00"/>
                </a:solidFill>
              </a:rPr>
              <a:t> kapott helyet, amelyben az „Egri Érsek Bora” címet elnyert borok és a </a:t>
            </a:r>
            <a:r>
              <a:rPr lang="hu-HU" sz="2400" dirty="0" err="1">
                <a:solidFill>
                  <a:srgbClr val="FFFF00"/>
                </a:solidFill>
              </a:rPr>
              <a:t>főegyházmegye</a:t>
            </a:r>
            <a:r>
              <a:rPr lang="hu-HU" sz="2400" dirty="0">
                <a:solidFill>
                  <a:srgbClr val="FFFF00"/>
                </a:solidFill>
              </a:rPr>
              <a:t> területén fekvő öt borvidék bemutatása látható</a:t>
            </a:r>
          </a:p>
          <a:p>
            <a:endParaRPr lang="hu-HU" dirty="0"/>
          </a:p>
        </p:txBody>
      </p:sp>
      <p:pic>
        <p:nvPicPr>
          <p:cNvPr id="5" name="Tartalom helye 4" descr="H:\3980-egri-erseki-palota-kulturalis-turisztikai-latogatokozpon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28" y="162000"/>
            <a:ext cx="5884682" cy="65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3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1734" y="25191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hu-HU" sz="4400" dirty="0"/>
              <a:t>Az egri borvidék, szőlőfajták, borospincék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591" y="2687933"/>
            <a:ext cx="4549170" cy="2826081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Az első püspökségek egyikét Egerben alapította Szent István királyunk, mely során az ide költöző szerzetesek magukkal hozták a saját szőlőfajtáikat</a:t>
            </a:r>
          </a:p>
        </p:txBody>
      </p:sp>
      <p:pic>
        <p:nvPicPr>
          <p:cNvPr id="5" name="Kép 4" descr="2013-01-311724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61" y="1778303"/>
            <a:ext cx="7320008" cy="4645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0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562" y="1076068"/>
            <a:ext cx="4781626" cy="5431058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 tatárjárás megtizedelte a lakosságot, IV. Béla király a helyükre vallonokat telepített, akik a szőlőtermesztési és a borkészítési ismereteiket (pl.: a hordó használatát) </a:t>
            </a:r>
            <a:r>
              <a:rPr lang="hu-HU" sz="2000" dirty="0" smtClean="0">
                <a:solidFill>
                  <a:srgbClr val="FFFF00"/>
                </a:solidFill>
              </a:rPr>
              <a:t>meghonosították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Az Eger környéki dombok irtáshelyeit a XIII-XIV. században telepítették be szőlővel </a:t>
            </a:r>
            <a:endParaRPr lang="hu-HU" sz="2000" dirty="0" smtClean="0">
              <a:solidFill>
                <a:srgbClr val="FFFF00"/>
              </a:solidFill>
            </a:endParaRPr>
          </a:p>
          <a:p>
            <a:r>
              <a:rPr lang="hu-HU" sz="2000" dirty="0">
                <a:solidFill>
                  <a:srgbClr val="FFFF00"/>
                </a:solidFill>
              </a:rPr>
              <a:t>Bár 1596-ban a törökök elfoglalták az egri várat, a szőlőtermesztés nem tűnt el. Ennek oka, hogy ugyan a törökök nem nagyon fogyasztottak bort, de komoly bevételük származott belőle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79758" y="1468438"/>
            <a:ext cx="4595329" cy="3880773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Az egyházi központ hatásának tulajdonítható a szőlőművelés fejlesztése, hiszen az egyházi szertartások elengedhetetlen kelléke volt a </a:t>
            </a:r>
            <a:r>
              <a:rPr lang="hu-HU" sz="2000" dirty="0" smtClean="0">
                <a:solidFill>
                  <a:srgbClr val="FFFF00"/>
                </a:solidFill>
              </a:rPr>
              <a:t>bor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 bortermésből tizedet, dézsmát kellett az egyháznak és a világi intézményeknek adni királyi rendelet alapján. Az első pincéket is a dézsma tárolására építették</a:t>
            </a:r>
          </a:p>
        </p:txBody>
      </p:sp>
      <p:pic>
        <p:nvPicPr>
          <p:cNvPr id="5" name="Kép 4" descr="Minden, ami Eger: Egri borvidé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63" y="1076068"/>
            <a:ext cx="7863432" cy="4870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6069" y="1990468"/>
            <a:ext cx="4433901" cy="3880772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FFFF00"/>
                </a:solidFill>
              </a:rPr>
              <a:t>A XVII. században a vörösborszőlő-fajták egyre nagyobb teret </a:t>
            </a:r>
            <a:r>
              <a:rPr lang="hu-HU" sz="2400" dirty="0" smtClean="0">
                <a:solidFill>
                  <a:srgbClr val="FFFF00"/>
                </a:solidFill>
              </a:rPr>
              <a:t>nyertek</a:t>
            </a:r>
          </a:p>
          <a:p>
            <a:pPr lvl="0"/>
            <a:r>
              <a:rPr lang="hu-HU" sz="2400" dirty="0">
                <a:solidFill>
                  <a:srgbClr val="FFFF00"/>
                </a:solidFill>
              </a:rPr>
              <a:t>1886-ban jelent meg Egerben a filoxéra (Amerikából származó kártevő), ami a szinte teljesen kiirtotta a szőlőket</a:t>
            </a:r>
          </a:p>
          <a:p>
            <a:endParaRPr lang="hu-HU" sz="2400" dirty="0"/>
          </a:p>
        </p:txBody>
      </p:sp>
      <p:pic>
        <p:nvPicPr>
          <p:cNvPr id="5" name="Kép 4" descr="D:\LIVI Dokumentumok2018.04.15\Szüretelő+eszközök+Putton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16" y="0"/>
            <a:ext cx="6416584" cy="490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D:\LIVI Dokumentumok2018.04.15\unnamed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4252"/>
            <a:ext cx="6142672" cy="4394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7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7819" y="1256822"/>
            <a:ext cx="4686791" cy="5516118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Annak ellenére, hogy az ökológiai adottságok a fehérszőlő termesztésének kedveznek, az Egri Bikavér tette híressé a </a:t>
            </a:r>
            <a:r>
              <a:rPr lang="hu-HU" sz="2000" dirty="0" smtClean="0">
                <a:solidFill>
                  <a:srgbClr val="FFFF00"/>
                </a:solidFill>
              </a:rPr>
              <a:t>borvidéket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Az Egri Bikavér mai formájában a köz által is elfogadva </a:t>
            </a:r>
            <a:r>
              <a:rPr lang="hu-HU" sz="2000" dirty="0" err="1">
                <a:solidFill>
                  <a:srgbClr val="FFFF00"/>
                </a:solidFill>
              </a:rPr>
              <a:t>Grőber</a:t>
            </a:r>
            <a:r>
              <a:rPr lang="hu-HU" sz="2000" dirty="0">
                <a:solidFill>
                  <a:srgbClr val="FFFF00"/>
                </a:solidFill>
              </a:rPr>
              <a:t> Jenő egri szőlőbirtokos nevéhez </a:t>
            </a:r>
            <a:r>
              <a:rPr lang="hu-HU" sz="2000" dirty="0" smtClean="0">
                <a:solidFill>
                  <a:srgbClr val="FFFF00"/>
                </a:solidFill>
              </a:rPr>
              <a:t>köthető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 hegyközség 1997-ben alkotta meg a "Bikavér kódex"-et. Egyik legfontosabb szabálya, hogy termőhelyen javasolt fajták közül legalább három borából kell házasítani a Bikavért 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30112" y="2370582"/>
            <a:ext cx="4705033" cy="2669009"/>
          </a:xfrm>
        </p:spPr>
        <p:txBody>
          <a:bodyPr>
            <a:normAutofit/>
          </a:bodyPr>
          <a:lstStyle/>
          <a:p>
            <a:pPr lvl="0"/>
            <a:r>
              <a:rPr lang="hu-HU" sz="2000" dirty="0">
                <a:solidFill>
                  <a:srgbClr val="FFFF00"/>
                </a:solidFill>
              </a:rPr>
              <a:t>A borvidéken híres bor még az Egri Leányka és a Debrői Hárslevelű, valamint a Verpeléti Olaszrizling is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 borvidék területe 6000 hektár</a:t>
            </a:r>
            <a:endParaRPr lang="hu-HU" sz="2000" dirty="0" smtClean="0">
              <a:solidFill>
                <a:srgbClr val="FFFF00"/>
              </a:solidFill>
            </a:endParaRPr>
          </a:p>
        </p:txBody>
      </p:sp>
      <p:pic>
        <p:nvPicPr>
          <p:cNvPr id="5" name="Kép 4" descr="D:\LIVI Dokumentumok2018.04.15\unnam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35" y="0"/>
            <a:ext cx="409085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9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683682"/>
            <a:ext cx="4184035" cy="3285524"/>
          </a:xfrm>
        </p:spPr>
        <p:txBody>
          <a:bodyPr/>
          <a:lstStyle/>
          <a:p>
            <a:pPr lvl="0"/>
            <a:r>
              <a:rPr lang="hu-HU" sz="2000" dirty="0">
                <a:solidFill>
                  <a:srgbClr val="FFFF00"/>
                </a:solidFill>
              </a:rPr>
              <a:t>A Püspöki palota pincéjében az Érseki </a:t>
            </a:r>
            <a:r>
              <a:rPr lang="hu-HU" sz="2000" dirty="0" err="1">
                <a:solidFill>
                  <a:srgbClr val="FFFF00"/>
                </a:solidFill>
              </a:rPr>
              <a:t>Vinotéka</a:t>
            </a:r>
            <a:r>
              <a:rPr lang="hu-HU" sz="2000" dirty="0">
                <a:solidFill>
                  <a:srgbClr val="FFFF00"/>
                </a:solidFill>
              </a:rPr>
              <a:t> kapott helyet, ahol az öt borvidéket mutatják be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 Szépasszonyvölgyben található borospincékben borkóstolóval és számos programmal várják az </a:t>
            </a:r>
            <a:r>
              <a:rPr lang="hu-HU" sz="2000" dirty="0" smtClean="0">
                <a:solidFill>
                  <a:srgbClr val="FFFF00"/>
                </a:solidFill>
              </a:rPr>
              <a:t>odalátogatót</a:t>
            </a:r>
          </a:p>
          <a:p>
            <a:endParaRPr lang="hu-HU" dirty="0" smtClean="0"/>
          </a:p>
        </p:txBody>
      </p:sp>
      <p:pic>
        <p:nvPicPr>
          <p:cNvPr id="5" name="Kép 4" descr="D:\LIVI Dokumentumok2018.04.15\feslolenartmartonhevesmegyeihirl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01" y="1112444"/>
            <a:ext cx="8044499" cy="44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D:\LIVI Dokumentumok2018.04.15\0eg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27" y="424880"/>
            <a:ext cx="7508966" cy="5803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D:\LIVI Dokumentumok2018.04.15\l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82" y="734444"/>
            <a:ext cx="8151718" cy="51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8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7067" y="1137436"/>
            <a:ext cx="7766936" cy="164630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Köszönöm a figyelmet!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701381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rgbClr val="00B0F0"/>
                </a:solidFill>
              </a:rPr>
              <a:t>Készítette: </a:t>
            </a:r>
            <a:r>
              <a:rPr lang="hu-HU" sz="3200" dirty="0" smtClean="0">
                <a:solidFill>
                  <a:schemeClr val="accent5"/>
                </a:solidFill>
              </a:rPr>
              <a:t>Molnár Patrik 6.c</a:t>
            </a:r>
          </a:p>
          <a:p>
            <a:pPr algn="ctr"/>
            <a:r>
              <a:rPr lang="hu-HU" sz="3200" dirty="0" smtClean="0">
                <a:solidFill>
                  <a:srgbClr val="FFC000"/>
                </a:solidFill>
              </a:rPr>
              <a:t>2020.05.12</a:t>
            </a:r>
          </a:p>
        </p:txBody>
      </p:sp>
    </p:spTree>
    <p:extLst>
      <p:ext uri="{BB962C8B-B14F-4D97-AF65-F5344CB8AC3E}">
        <p14:creationId xmlns:p14="http://schemas.microsoft.com/office/powerpoint/2010/main" val="32174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6555" y="36100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u-HU" sz="6600" dirty="0" smtClean="0"/>
              <a:t>Eger története</a:t>
            </a:r>
            <a:endParaRPr lang="hu-HU" sz="6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77334" y="1433213"/>
            <a:ext cx="4518121" cy="4707801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rgbClr val="FFFF00"/>
                </a:solidFill>
              </a:rPr>
              <a:t>Eger </a:t>
            </a:r>
            <a:r>
              <a:rPr lang="hu-HU" sz="2000" dirty="0">
                <a:solidFill>
                  <a:srgbClr val="FFFF00"/>
                </a:solidFill>
              </a:rPr>
              <a:t>Magyarország egyik legszebb ősi, műemlékekben gazdag városa </a:t>
            </a:r>
            <a:endParaRPr lang="hu-HU" sz="2000" dirty="0" smtClean="0">
              <a:solidFill>
                <a:srgbClr val="FFFF00"/>
              </a:solidFill>
            </a:endParaRPr>
          </a:p>
          <a:p>
            <a:r>
              <a:rPr lang="hu-HU" sz="2000" dirty="0">
                <a:solidFill>
                  <a:srgbClr val="FFFF00"/>
                </a:solidFill>
              </a:rPr>
              <a:t>A Mátra és a Bükk hegység között folyó Eger patak völgyében a Bükk nyugati lábánál húzódó dombvidéken </a:t>
            </a:r>
            <a:r>
              <a:rPr lang="hu-HU" sz="2000" dirty="0" smtClean="0">
                <a:solidFill>
                  <a:srgbClr val="FFFF00"/>
                </a:solidFill>
              </a:rPr>
              <a:t>fekszik</a:t>
            </a:r>
            <a:endParaRPr lang="hu-HU" sz="2000" dirty="0">
              <a:solidFill>
                <a:srgbClr val="FFFF00"/>
              </a:solidFill>
            </a:endParaRPr>
          </a:p>
          <a:p>
            <a:r>
              <a:rPr lang="hu-HU" sz="2000" dirty="0">
                <a:solidFill>
                  <a:srgbClr val="FFFF00"/>
                </a:solidFill>
              </a:rPr>
              <a:t>Nevének pontos eredetét jelenleg sem </a:t>
            </a:r>
            <a:r>
              <a:rPr lang="hu-HU" sz="2000" dirty="0" smtClean="0">
                <a:solidFill>
                  <a:srgbClr val="FFFF00"/>
                </a:solidFill>
              </a:rPr>
              <a:t>tudjuk</a:t>
            </a:r>
          </a:p>
          <a:p>
            <a:pPr lvl="0"/>
            <a:r>
              <a:rPr lang="hu-HU" sz="2000" dirty="0">
                <a:solidFill>
                  <a:srgbClr val="FFFF00"/>
                </a:solidFill>
              </a:rPr>
              <a:t>Régészeti leletek bizonyítják, hogy a honfoglaló magyarság első nemzedéke a X. század elején megszállta Eger területét.</a:t>
            </a:r>
            <a:r>
              <a:rPr lang="hu-HU" sz="2000" dirty="0"/>
              <a:t> </a:t>
            </a:r>
            <a:r>
              <a:rPr lang="hu-HU" sz="2000" dirty="0">
                <a:solidFill>
                  <a:srgbClr val="969696"/>
                </a:solidFill>
              </a:rPr>
              <a:t>A XI. század elejére már jelentős méretet ért el a </a:t>
            </a:r>
            <a:r>
              <a:rPr lang="hu-HU" sz="2000" dirty="0" smtClean="0">
                <a:solidFill>
                  <a:srgbClr val="969696"/>
                </a:solidFill>
              </a:rPr>
              <a:t>település</a:t>
            </a:r>
            <a:endParaRPr lang="hu-HU" sz="2000" dirty="0">
              <a:solidFill>
                <a:srgbClr val="969696"/>
              </a:solidFill>
            </a:endParaRPr>
          </a:p>
        </p:txBody>
      </p:sp>
      <p:pic>
        <p:nvPicPr>
          <p:cNvPr id="5" name="Tartalom helye 4" descr="H:\Eger_G_Hoefnagel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25" y="1681806"/>
            <a:ext cx="5700395" cy="4210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3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7288" y="1576388"/>
            <a:ext cx="4184035" cy="3880772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solidFill>
                  <a:srgbClr val="FFFF00"/>
                </a:solidFill>
              </a:rPr>
              <a:t>Eger </a:t>
            </a:r>
            <a:r>
              <a:rPr lang="hu-HU" sz="2400" dirty="0">
                <a:solidFill>
                  <a:srgbClr val="FFFF00"/>
                </a:solidFill>
              </a:rPr>
              <a:t>létrejötte egybeesik első királyunk, Szent István állam- és egyházszervező tevékenységével, még 1009 előtt, a szervezett tíz püspökség egyikét itt hozta </a:t>
            </a:r>
            <a:r>
              <a:rPr lang="hu-HU" sz="2400" dirty="0" smtClean="0">
                <a:solidFill>
                  <a:srgbClr val="FFFF00"/>
                </a:solidFill>
              </a:rPr>
              <a:t>létre</a:t>
            </a:r>
          </a:p>
          <a:p>
            <a:r>
              <a:rPr lang="hu-HU" sz="2400" dirty="0" smtClean="0">
                <a:solidFill>
                  <a:srgbClr val="969696"/>
                </a:solidFill>
              </a:rPr>
              <a:t>A </a:t>
            </a:r>
            <a:r>
              <a:rPr lang="hu-HU" sz="2400" dirty="0">
                <a:solidFill>
                  <a:srgbClr val="969696"/>
                </a:solidFill>
              </a:rPr>
              <a:t>mai városkép nagyrészt a XVIII. században alakult ki</a:t>
            </a:r>
          </a:p>
          <a:p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5" name="Tartalom helye 4" descr="H:\c5cbfc87d04745556ecd83d967eeb119--hungary-history-hungarian-embroidery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834398"/>
            <a:ext cx="3973043" cy="5618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0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2806" y="1578698"/>
            <a:ext cx="4184035" cy="3880772"/>
          </a:xfrm>
        </p:spPr>
        <p:txBody>
          <a:bodyPr/>
          <a:lstStyle/>
          <a:p>
            <a:pPr lvl="0"/>
            <a:r>
              <a:rPr lang="hu-HU" sz="2400" dirty="0">
                <a:solidFill>
                  <a:srgbClr val="FFFF00"/>
                </a:solidFill>
              </a:rPr>
              <a:t>Az alföld és a hegyvidék találkozása különböző országrészek közötti gazdasági és kulturális kapcsolat létesítését tette </a:t>
            </a:r>
            <a:r>
              <a:rPr lang="hu-HU" sz="2400" dirty="0" smtClean="0">
                <a:solidFill>
                  <a:srgbClr val="FFFF00"/>
                </a:solidFill>
              </a:rPr>
              <a:t>lehetővé</a:t>
            </a:r>
          </a:p>
          <a:p>
            <a:pPr lvl="0"/>
            <a:r>
              <a:rPr lang="hu-HU" sz="2400" dirty="0">
                <a:solidFill>
                  <a:srgbClr val="FFFF00"/>
                </a:solidFill>
              </a:rPr>
              <a:t>A 1241-es mongol Tatárjárás idején, II. </a:t>
            </a:r>
            <a:r>
              <a:rPr lang="hu-HU" sz="2400" dirty="0" err="1">
                <a:solidFill>
                  <a:srgbClr val="FFFF00"/>
                </a:solidFill>
              </a:rPr>
              <a:t>Kilit</a:t>
            </a:r>
            <a:r>
              <a:rPr lang="hu-HU" sz="2400" dirty="0">
                <a:solidFill>
                  <a:srgbClr val="FFFF00"/>
                </a:solidFill>
              </a:rPr>
              <a:t> püspöksége alatt feldúlták és felégették a várost</a:t>
            </a:r>
          </a:p>
          <a:p>
            <a:endParaRPr lang="hu-HU" dirty="0"/>
          </a:p>
        </p:txBody>
      </p:sp>
      <p:pic>
        <p:nvPicPr>
          <p:cNvPr id="5" name="Kép 4" descr="H:\immersion_items_96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03" y="1578698"/>
            <a:ext cx="5713013" cy="4161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4042" y="2347625"/>
            <a:ext cx="4829848" cy="246336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sz="3400" dirty="0">
                <a:solidFill>
                  <a:srgbClr val="969696"/>
                </a:solidFill>
              </a:rPr>
              <a:t>A vár </a:t>
            </a:r>
            <a:r>
              <a:rPr lang="hu-HU" sz="3400" dirty="0" smtClean="0">
                <a:solidFill>
                  <a:srgbClr val="969696"/>
                </a:solidFill>
              </a:rPr>
              <a:t>1687-es</a:t>
            </a:r>
            <a:r>
              <a:rPr lang="hu-HU" sz="3400" dirty="0">
                <a:solidFill>
                  <a:srgbClr val="969696"/>
                </a:solidFill>
              </a:rPr>
              <a:t> </a:t>
            </a:r>
            <a:r>
              <a:rPr lang="hu-HU" sz="3400" dirty="0" smtClean="0">
                <a:solidFill>
                  <a:srgbClr val="969696"/>
                </a:solidFill>
              </a:rPr>
              <a:t>visszafoglalása </a:t>
            </a:r>
            <a:r>
              <a:rPr lang="hu-HU" sz="3400" dirty="0">
                <a:solidFill>
                  <a:srgbClr val="969696"/>
                </a:solidFill>
              </a:rPr>
              <a:t>után a város és környéke gyorsan újra </a:t>
            </a:r>
            <a:r>
              <a:rPr lang="hu-HU" sz="3400" dirty="0" smtClean="0">
                <a:solidFill>
                  <a:srgbClr val="969696"/>
                </a:solidFill>
              </a:rPr>
              <a:t>benépesedett</a:t>
            </a:r>
          </a:p>
          <a:p>
            <a:pPr lvl="0"/>
            <a:r>
              <a:rPr lang="hu-HU" sz="3400" dirty="0">
                <a:solidFill>
                  <a:srgbClr val="FFFF00"/>
                </a:solidFill>
              </a:rPr>
              <a:t>Eger ma Heves megye legsűrűbben lakott települése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17672" y="1004062"/>
            <a:ext cx="5018808" cy="4950315"/>
          </a:xfrm>
        </p:spPr>
        <p:txBody>
          <a:bodyPr>
            <a:normAutofit fontScale="77500" lnSpcReduction="20000"/>
          </a:bodyPr>
          <a:lstStyle/>
          <a:p>
            <a:r>
              <a:rPr lang="hu-HU" sz="3400" dirty="0">
                <a:solidFill>
                  <a:srgbClr val="FFFF00"/>
                </a:solidFill>
              </a:rPr>
              <a:t>Gárdonyi </a:t>
            </a:r>
            <a:r>
              <a:rPr lang="hu-HU" sz="3400" dirty="0" smtClean="0">
                <a:solidFill>
                  <a:srgbClr val="FFFF00"/>
                </a:solidFill>
              </a:rPr>
              <a:t>Géza </a:t>
            </a:r>
            <a:r>
              <a:rPr lang="hu-HU" sz="3400" dirty="0">
                <a:solidFill>
                  <a:srgbClr val="FFFF00"/>
                </a:solidFill>
              </a:rPr>
              <a:t>egyik legismertebb magyar történelmi regénye az Egri csillagok, amelynek története a valóságos 1552. évi Dobó István által vezetett egri ostrom eseményeinek és előzményeinek történetét dolgozza </a:t>
            </a:r>
            <a:r>
              <a:rPr lang="hu-HU" sz="3400" dirty="0" smtClean="0">
                <a:solidFill>
                  <a:srgbClr val="FFFF00"/>
                </a:solidFill>
              </a:rPr>
              <a:t>fel</a:t>
            </a:r>
          </a:p>
          <a:p>
            <a:pPr lvl="0"/>
            <a:r>
              <a:rPr lang="hu-HU" sz="3400" dirty="0">
                <a:solidFill>
                  <a:srgbClr val="969696"/>
                </a:solidFill>
              </a:rPr>
              <a:t>1596-ban, több évtizedes sikertelen ostrom után, a törökök elfoglalták az egri várat, ezután 91 évig tartozott a felügyeletük </a:t>
            </a:r>
            <a:r>
              <a:rPr lang="hu-HU" sz="3400" dirty="0" smtClean="0">
                <a:solidFill>
                  <a:srgbClr val="969696"/>
                </a:solidFill>
              </a:rPr>
              <a:t>alá</a:t>
            </a:r>
            <a:endParaRPr lang="hu-HU" sz="3400" dirty="0">
              <a:solidFill>
                <a:srgbClr val="969696"/>
              </a:solidFill>
            </a:endParaRPr>
          </a:p>
          <a:p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5" name="Kép 4" descr="H:\eger-egri-latnivalok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34" y="433245"/>
            <a:ext cx="4817937" cy="609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3981" y="124691"/>
            <a:ext cx="6785265" cy="1390071"/>
          </a:xfrm>
        </p:spPr>
        <p:txBody>
          <a:bodyPr>
            <a:normAutofit/>
          </a:bodyPr>
          <a:lstStyle/>
          <a:p>
            <a:pPr algn="ctr"/>
            <a:r>
              <a:rPr lang="hu-HU" sz="7200" dirty="0" smtClean="0"/>
              <a:t>Az egri </a:t>
            </a:r>
            <a:r>
              <a:rPr lang="hu-HU" sz="7200" dirty="0"/>
              <a:t>vár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2252" y="1373118"/>
            <a:ext cx="4184035" cy="4871817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A várról az első írásos emlék 1363-ból </a:t>
            </a:r>
            <a:r>
              <a:rPr lang="hu-HU" dirty="0" smtClean="0">
                <a:solidFill>
                  <a:srgbClr val="FFFF00"/>
                </a:solidFill>
              </a:rPr>
              <a:t>származik</a:t>
            </a:r>
          </a:p>
          <a:p>
            <a:r>
              <a:rPr lang="hu-HU" dirty="0">
                <a:solidFill>
                  <a:srgbClr val="FFFF00"/>
                </a:solidFill>
              </a:rPr>
              <a:t>A várat valószínűleg a 13. század második felében építették, a tatár hódításokat követően, amikor még lovagvárként </a:t>
            </a:r>
            <a:r>
              <a:rPr lang="hu-HU" dirty="0" smtClean="0">
                <a:solidFill>
                  <a:srgbClr val="FFFF00"/>
                </a:solidFill>
              </a:rPr>
              <a:t>funkcionált</a:t>
            </a:r>
          </a:p>
          <a:p>
            <a:r>
              <a:rPr lang="hu-HU" dirty="0">
                <a:solidFill>
                  <a:srgbClr val="FFFF00"/>
                </a:solidFill>
              </a:rPr>
              <a:t>Szent István király itt alapította meg az első püspökségek egyikét, az Egri </a:t>
            </a:r>
            <a:r>
              <a:rPr lang="hu-HU" dirty="0" smtClean="0">
                <a:solidFill>
                  <a:srgbClr val="FFFF00"/>
                </a:solidFill>
              </a:rPr>
              <a:t>egyházmegyét</a:t>
            </a:r>
          </a:p>
          <a:p>
            <a:r>
              <a:rPr lang="hu-HU" dirty="0">
                <a:solidFill>
                  <a:srgbClr val="FFFF00"/>
                </a:solidFill>
              </a:rPr>
              <a:t>A várhoz fűződő leghíresebb történelmi esemény az 1552-es török ostrom, amikor a várvédők Dobó István kapitány parancsnoksága alatt visszaverték az Oszmán Birodalom túlerőben lévő seregét</a:t>
            </a:r>
          </a:p>
        </p:txBody>
      </p:sp>
      <p:pic>
        <p:nvPicPr>
          <p:cNvPr id="5" name="Tartalom helye 4" descr="H:\termalfurdo_egri_var_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30" y="1373119"/>
            <a:ext cx="6444979" cy="5052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6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66943" y="1578698"/>
            <a:ext cx="4184035" cy="3880772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Az egri asszonyok ekkor példátlan hősiességről tettek </a:t>
            </a:r>
            <a:r>
              <a:rPr lang="hu-HU" sz="2000" dirty="0" smtClean="0">
                <a:solidFill>
                  <a:srgbClr val="FFFF00"/>
                </a:solidFill>
              </a:rPr>
              <a:t>tanúbizonyságot</a:t>
            </a:r>
          </a:p>
          <a:p>
            <a:r>
              <a:rPr lang="hu-HU" sz="2000" dirty="0">
                <a:solidFill>
                  <a:srgbClr val="FFFF00"/>
                </a:solidFill>
              </a:rPr>
              <a:t>1552-ben itt verte vissza Dobó István az Ahmed </a:t>
            </a:r>
            <a:r>
              <a:rPr lang="hu-HU" sz="2000" dirty="0" smtClean="0">
                <a:solidFill>
                  <a:srgbClr val="FFFF00"/>
                </a:solidFill>
              </a:rPr>
              <a:t>vezér </a:t>
            </a:r>
            <a:r>
              <a:rPr lang="hu-HU" sz="2000" dirty="0">
                <a:solidFill>
                  <a:srgbClr val="FFFF00"/>
                </a:solidFill>
              </a:rPr>
              <a:t>által vezetett mintegy harmincszoros túlerőben lévő szultáni </a:t>
            </a:r>
            <a:r>
              <a:rPr lang="hu-HU" sz="2000" dirty="0" smtClean="0">
                <a:solidFill>
                  <a:srgbClr val="FFFF00"/>
                </a:solidFill>
              </a:rPr>
              <a:t>sereget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 mai várba a Dózsa György térről induló feljárón </a:t>
            </a:r>
            <a:r>
              <a:rPr lang="hu-HU" sz="2000" dirty="0" smtClean="0">
                <a:solidFill>
                  <a:srgbClr val="FFFF00"/>
                </a:solidFill>
              </a:rPr>
              <a:t>át jutunk be</a:t>
            </a:r>
            <a:endParaRPr lang="hu-HU" sz="2000" dirty="0">
              <a:solidFill>
                <a:srgbClr val="FFFF00"/>
              </a:solidFill>
            </a:endParaRPr>
          </a:p>
        </p:txBody>
      </p:sp>
      <p:pic>
        <p:nvPicPr>
          <p:cNvPr id="5" name="Kép 4" descr="H:\Vízkelety_Béla_Eger_vár_ostroma_1552-b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85" y="249381"/>
            <a:ext cx="5650094" cy="447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:\1.14egerva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38" y="1952307"/>
            <a:ext cx="6325553" cy="4905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1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19864" y="1158239"/>
            <a:ext cx="4184035" cy="4774728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 várkapun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dirty="0">
                <a:solidFill>
                  <a:srgbClr val="FFFF00"/>
                </a:solidFill>
              </a:rPr>
              <a:t>belépve magas falak, bástyák fogadnak, a várat sétajeggyel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dirty="0">
                <a:solidFill>
                  <a:srgbClr val="FFFF00"/>
                </a:solidFill>
              </a:rPr>
              <a:t>is </a:t>
            </a:r>
            <a:r>
              <a:rPr lang="hu-HU" sz="2000" dirty="0" smtClean="0">
                <a:solidFill>
                  <a:srgbClr val="FFFF00"/>
                </a:solidFill>
              </a:rPr>
              <a:t>látogathatjuk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 várudvar közepén láthatók az egykori, hatalmas, román és gótikus stílusú püspöki székesegyház </a:t>
            </a:r>
            <a:r>
              <a:rPr lang="hu-HU" sz="2000" dirty="0" smtClean="0">
                <a:solidFill>
                  <a:srgbClr val="FFFF00"/>
                </a:solidFill>
              </a:rPr>
              <a:t>maradványai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 templom kriptájában temették el Imre királyt 1204-ben, a helyet emléktábla </a:t>
            </a:r>
            <a:r>
              <a:rPr lang="hu-HU" sz="2000" dirty="0" smtClean="0">
                <a:solidFill>
                  <a:srgbClr val="FFFF00"/>
                </a:solidFill>
              </a:rPr>
              <a:t>jelöli</a:t>
            </a:r>
          </a:p>
          <a:p>
            <a:r>
              <a:rPr lang="hu-HU" sz="2000" dirty="0">
                <a:solidFill>
                  <a:srgbClr val="FFFF00"/>
                </a:solidFill>
              </a:rPr>
              <a:t>Az egykori püspöki palota emeletén kapott otthont a látványos vártörténeti kiállítás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333440" y="2423923"/>
            <a:ext cx="4184034" cy="2796663"/>
          </a:xfrm>
        </p:spPr>
        <p:txBody>
          <a:bodyPr>
            <a:normAutofit/>
          </a:bodyPr>
          <a:lstStyle/>
          <a:p>
            <a:pPr lvl="0"/>
            <a:r>
              <a:rPr lang="hu-HU" sz="2000" dirty="0">
                <a:solidFill>
                  <a:srgbClr val="FFFF00"/>
                </a:solidFill>
              </a:rPr>
              <a:t>A csak vezetéssel látogatható Hősök terme a püspöki palota földszintjén van</a:t>
            </a:r>
          </a:p>
          <a:p>
            <a:r>
              <a:rPr lang="hu-HU" sz="2000" dirty="0">
                <a:solidFill>
                  <a:srgbClr val="FFFF00"/>
                </a:solidFill>
              </a:rPr>
              <a:t>Itt áll Dobó István, néhai várkapitány szarkofágja</a:t>
            </a:r>
            <a:endParaRPr lang="hu-HU" sz="2000" dirty="0" smtClean="0">
              <a:solidFill>
                <a:srgbClr val="FFFF00"/>
              </a:solidFill>
            </a:endParaRPr>
          </a:p>
        </p:txBody>
      </p:sp>
      <p:pic>
        <p:nvPicPr>
          <p:cNvPr id="5" name="Kép 4" descr="H:\20972_20141010_1723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7" y="156828"/>
            <a:ext cx="5605246" cy="424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:\unnam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7" y="2470739"/>
            <a:ext cx="5605246" cy="424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H:\1.13doboistv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16" y="820967"/>
            <a:ext cx="8502108" cy="51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78182" y="98426"/>
            <a:ext cx="7626927" cy="1309253"/>
          </a:xfrm>
        </p:spPr>
        <p:txBody>
          <a:bodyPr>
            <a:normAutofit/>
          </a:bodyPr>
          <a:lstStyle/>
          <a:p>
            <a:pPr algn="ctr"/>
            <a:r>
              <a:rPr lang="hu-HU" sz="7200" dirty="0"/>
              <a:t>A kazamaták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034866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kazamaták</a:t>
            </a:r>
            <a:r>
              <a:rPr lang="hu-H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az Egri vár földalatti titkos alagútrendszere, mely az 1552-es ostrom idején kulcsszerepet játszott a törökök felett aratott magyar győzelemben</a:t>
            </a:r>
          </a:p>
        </p:txBody>
      </p:sp>
      <p:pic>
        <p:nvPicPr>
          <p:cNvPr id="5" name="Tartalom helye 4" descr="H:\kazamata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65" y="1407679"/>
            <a:ext cx="6510292" cy="4633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5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695</Words>
  <Application>Microsoft Office PowerPoint</Application>
  <PresentationFormat>Egyéni</PresentationFormat>
  <Paragraphs>63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Fazetta</vt:lpstr>
      <vt:lpstr>Eger</vt:lpstr>
      <vt:lpstr>Eger története</vt:lpstr>
      <vt:lpstr>PowerPoint bemutató</vt:lpstr>
      <vt:lpstr>PowerPoint bemutató</vt:lpstr>
      <vt:lpstr>PowerPoint bemutató</vt:lpstr>
      <vt:lpstr>Az egri vár</vt:lpstr>
      <vt:lpstr>PowerPoint bemutató</vt:lpstr>
      <vt:lpstr>PowerPoint bemutató</vt:lpstr>
      <vt:lpstr>A kazamaták</vt:lpstr>
      <vt:lpstr>PowerPoint bemutató</vt:lpstr>
      <vt:lpstr>Egri Püspöki Palota</vt:lpstr>
      <vt:lpstr>PowerPoint bemutató</vt:lpstr>
      <vt:lpstr>PowerPoint bemutató</vt:lpstr>
      <vt:lpstr>Az egri borvidék, szőlőfajták, borospincék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Eger</dc:title>
  <dc:creator>Molnár Patrik</dc:creator>
  <cp:lastModifiedBy>Mazsi</cp:lastModifiedBy>
  <cp:revision>19</cp:revision>
  <dcterms:created xsi:type="dcterms:W3CDTF">2020-05-12T16:47:03Z</dcterms:created>
  <dcterms:modified xsi:type="dcterms:W3CDTF">2020-05-15T19:33:50Z</dcterms:modified>
</cp:coreProperties>
</file>