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6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9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17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94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24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32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739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71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4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3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84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22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16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59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46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6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61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1F5D-2BE7-4594-9DC4-896F7D47C699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78DE-8135-4D3C-8992-8ECAA82EB68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44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Eger" TargetMode="External"/><Relationship Id="rId7" Type="http://schemas.openxmlformats.org/officeDocument/2006/relationships/hyperlink" Target="https://hu.wikipedia.org/wiki/Vallono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u.wikipedia.org/wiki/Tat%C3%A1rj%C3%A1r%C3%A1s" TargetMode="External"/><Relationship Id="rId5" Type="http://schemas.openxmlformats.org/officeDocument/2006/relationships/hyperlink" Target="https://hu.wikipedia.org/wiki/Egri_f%C5%91egyh%C3%A1zmegye" TargetMode="External"/><Relationship Id="rId4" Type="http://schemas.openxmlformats.org/officeDocument/2006/relationships/hyperlink" Target="https://hu.wikipedia.org/wiki/I._Istv%C3%A1n_magyar_kir%C3%A1l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Berlin Sans FB" panose="020E0602020502020306" pitchFamily="34" charset="0"/>
              </a:rPr>
              <a:t>Az egri érdekességek </a:t>
            </a:r>
            <a:br>
              <a:rPr lang="hu-HU" dirty="0" smtClean="0">
                <a:latin typeface="Berlin Sans FB" panose="020E0602020502020306" pitchFamily="34" charset="0"/>
              </a:rPr>
            </a:br>
            <a:endParaRPr lang="hu-HU" dirty="0">
              <a:latin typeface="Berlin Sans FB" panose="020E0602020502020306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(5,8,9,)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85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erlin Sans FB" panose="020E0602020502020306" pitchFamily="34" charset="0"/>
              </a:rPr>
              <a:t>Az egri érseki palota</a:t>
            </a:r>
            <a:endParaRPr lang="hu-HU" dirty="0">
              <a:latin typeface="Berlin Sans FB" panose="020E0602020502020306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791" y="2697954"/>
            <a:ext cx="5748409" cy="3017334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Berlin Sans FB" panose="020E0602020502020306" pitchFamily="34" charset="0"/>
              </a:rPr>
              <a:t>A palotát 16. századi épületek felhasználásával </a:t>
            </a:r>
            <a:r>
              <a:rPr lang="hu-HU" dirty="0" err="1">
                <a:latin typeface="Berlin Sans FB" panose="020E0602020502020306" pitchFamily="34" charset="0"/>
              </a:rPr>
              <a:t>Erdődy</a:t>
            </a:r>
            <a:r>
              <a:rPr lang="hu-HU" dirty="0">
                <a:latin typeface="Berlin Sans FB" panose="020E0602020502020306" pitchFamily="34" charset="0"/>
              </a:rPr>
              <a:t> </a:t>
            </a:r>
            <a:r>
              <a:rPr lang="hu-HU" dirty="0" smtClean="0">
                <a:latin typeface="Berlin Sans FB" panose="020E0602020502020306" pitchFamily="34" charset="0"/>
              </a:rPr>
              <a:t>Gábor püspök </a:t>
            </a:r>
            <a:r>
              <a:rPr lang="hu-HU" dirty="0">
                <a:latin typeface="Berlin Sans FB" panose="020E0602020502020306" pitchFamily="34" charset="0"/>
              </a:rPr>
              <a:t>kezdte </a:t>
            </a:r>
            <a:r>
              <a:rPr lang="hu-HU" dirty="0" err="1">
                <a:latin typeface="Berlin Sans FB" panose="020E0602020502020306" pitchFamily="34" charset="0"/>
              </a:rPr>
              <a:t>építtetni</a:t>
            </a:r>
            <a:r>
              <a:rPr lang="hu-HU" dirty="0">
                <a:latin typeface="Berlin Sans FB" panose="020E0602020502020306" pitchFamily="34" charset="0"/>
              </a:rPr>
              <a:t>: az 1715–1732 között elkészült részeket Giovanni </a:t>
            </a:r>
            <a:r>
              <a:rPr lang="hu-HU" dirty="0" smtClean="0">
                <a:latin typeface="Berlin Sans FB" panose="020E0602020502020306" pitchFamily="34" charset="0"/>
              </a:rPr>
              <a:t>Battista </a:t>
            </a:r>
            <a:r>
              <a:rPr lang="hu-HU" dirty="0" err="1">
                <a:latin typeface="Berlin Sans FB" panose="020E0602020502020306" pitchFamily="34" charset="0"/>
              </a:rPr>
              <a:t>Carlone</a:t>
            </a:r>
            <a:r>
              <a:rPr lang="hu-HU" dirty="0">
                <a:latin typeface="Berlin Sans FB" panose="020E0602020502020306" pitchFamily="34" charset="0"/>
              </a:rPr>
              <a:t> tervezte. A földszintes, a mainál kisebb, de jóval pompásabb épületet kertek, medencék vették körül madárházzal. Az emeletet </a:t>
            </a:r>
            <a:r>
              <a:rPr lang="hu-HU" dirty="0" err="1">
                <a:latin typeface="Berlin Sans FB" panose="020E0602020502020306" pitchFamily="34" charset="0"/>
              </a:rPr>
              <a:t>Barkóczy</a:t>
            </a:r>
            <a:r>
              <a:rPr lang="hu-HU" dirty="0">
                <a:latin typeface="Berlin Sans FB" panose="020E0602020502020306" pitchFamily="34" charset="0"/>
              </a:rPr>
              <a:t> Ferenc püspöksége idején építették rá. Eszterházy </a:t>
            </a:r>
            <a:r>
              <a:rPr lang="hu-HU" dirty="0" smtClean="0">
                <a:latin typeface="Berlin Sans FB" panose="020E0602020502020306" pitchFamily="34" charset="0"/>
              </a:rPr>
              <a:t>Károly </a:t>
            </a:r>
            <a:r>
              <a:rPr lang="hu-HU" dirty="0">
                <a:latin typeface="Berlin Sans FB" panose="020E0602020502020306" pitchFamily="34" charset="0"/>
              </a:rPr>
              <a:t>püspök 1761–1775 között Fellner Jakabbal kibővíttette. A klasszicista stílusú déli épületcsoportot </a:t>
            </a:r>
            <a:r>
              <a:rPr lang="hu-HU" dirty="0" err="1">
                <a:latin typeface="Berlin Sans FB" panose="020E0602020502020306" pitchFamily="34" charset="0"/>
              </a:rPr>
              <a:t>Pyrker</a:t>
            </a:r>
            <a:r>
              <a:rPr lang="hu-HU" dirty="0">
                <a:latin typeface="Berlin Sans FB" panose="020E0602020502020306" pitchFamily="34" charset="0"/>
              </a:rPr>
              <a:t> János László érsek emeltette. </a:t>
            </a:r>
          </a:p>
        </p:txBody>
      </p:sp>
    </p:spTree>
    <p:extLst>
      <p:ext uri="{BB962C8B-B14F-4D97-AF65-F5344CB8AC3E}">
        <p14:creationId xmlns:p14="http://schemas.microsoft.com/office/powerpoint/2010/main" val="10268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erlin Sans FB" panose="020E0602020502020306" pitchFamily="34" charset="0"/>
              </a:rPr>
              <a:t>A felépítése </a:t>
            </a:r>
            <a:endParaRPr lang="hu-HU" dirty="0">
              <a:latin typeface="Berlin Sans FB" panose="020E0602020502020306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822" y="2360780"/>
            <a:ext cx="4876800" cy="2686050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Berlin Sans FB" panose="020E0602020502020306" pitchFamily="34" charset="0"/>
              </a:rPr>
              <a:t>Az </a:t>
            </a:r>
            <a:r>
              <a:rPr lang="hu-HU" b="1" dirty="0">
                <a:latin typeface="Berlin Sans FB" panose="020E0602020502020306" pitchFamily="34" charset="0"/>
              </a:rPr>
              <a:t>U</a:t>
            </a:r>
            <a:r>
              <a:rPr lang="hu-HU" dirty="0">
                <a:latin typeface="Berlin Sans FB" panose="020E0602020502020306" pitchFamily="34" charset="0"/>
              </a:rPr>
              <a:t> alaprajzú épületegyüttes keleti (</a:t>
            </a:r>
            <a:r>
              <a:rPr lang="hu-HU" dirty="0" smtClean="0">
                <a:latin typeface="Berlin Sans FB" panose="020E0602020502020306" pitchFamily="34" charset="0"/>
              </a:rPr>
              <a:t>fő)homlokzata </a:t>
            </a:r>
            <a:r>
              <a:rPr lang="hu-HU" dirty="0">
                <a:latin typeface="Berlin Sans FB" panose="020E0602020502020306" pitchFamily="34" charset="0"/>
              </a:rPr>
              <a:t>előtti díszudvart (</a:t>
            </a:r>
            <a:r>
              <a:rPr lang="hu-HU" dirty="0" err="1">
                <a:latin typeface="Berlin Sans FB" panose="020E0602020502020306" pitchFamily="34" charset="0"/>
              </a:rPr>
              <a:t>hrsz</a:t>
            </a:r>
            <a:r>
              <a:rPr lang="hu-HU" dirty="0">
                <a:latin typeface="Berlin Sans FB" panose="020E0602020502020306" pitchFamily="34" charset="0"/>
              </a:rPr>
              <a:t>.: 4573) kovácsoltvas kerítés választja el az utcától. A díszudvart délen és északon egy-egy egyemeletes épületszárny határolja; a déli szárny mögötti szabálytalan, nagyjából trapéz alakú udvart egyemeletes palotaszárnyak zárják körül. Az északi szárny mögött szabálytalan ötszög alaprajzú gazdasági udvar és gazdasági épületek állnak. </a:t>
            </a:r>
          </a:p>
        </p:txBody>
      </p:sp>
    </p:spTree>
    <p:extLst>
      <p:ext uri="{BB962C8B-B14F-4D97-AF65-F5344CB8AC3E}">
        <p14:creationId xmlns:p14="http://schemas.microsoft.com/office/powerpoint/2010/main" val="30848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erlin Sans FB" panose="020E0602020502020306" pitchFamily="34" charset="0"/>
              </a:rPr>
              <a:t>Épületei </a:t>
            </a:r>
            <a:endParaRPr lang="hu-HU" dirty="0">
              <a:latin typeface="Berlin Sans FB" panose="020E0602020502020306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307" y="2194559"/>
            <a:ext cx="4876800" cy="2686050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latin typeface="Berlin Sans FB" panose="020E0602020502020306" pitchFamily="34" charset="0"/>
              </a:rPr>
              <a:t>A középső épület szabálytalan alaprajzú, kelet felől három-, nyugatról (a terep emelkedése miatt) kétszintes. A középső részt kétoldalt kocsiáthajtó kapcsolja a rá merőleges </a:t>
            </a:r>
            <a:r>
              <a:rPr lang="hu-HU" dirty="0" smtClean="0">
                <a:latin typeface="Berlin Sans FB" panose="020E0602020502020306" pitchFamily="34" charset="0"/>
              </a:rPr>
              <a:t>szárnyakhoz.</a:t>
            </a:r>
          </a:p>
          <a:p>
            <a:r>
              <a:rPr lang="hu-HU" dirty="0">
                <a:latin typeface="Berlin Sans FB" panose="020E0602020502020306" pitchFamily="34" charset="0"/>
              </a:rPr>
              <a:t>A déli </a:t>
            </a:r>
            <a:r>
              <a:rPr lang="hu-HU" dirty="0" smtClean="0">
                <a:latin typeface="Berlin Sans FB" panose="020E0602020502020306" pitchFamily="34" charset="0"/>
              </a:rPr>
              <a:t>épületcsoport </a:t>
            </a:r>
            <a:r>
              <a:rPr lang="hu-HU" dirty="0">
                <a:latin typeface="Berlin Sans FB" panose="020E0602020502020306" pitchFamily="34" charset="0"/>
              </a:rPr>
              <a:t>főhomlokzata az Eszterházy térre néz; kapuja a középtengelyben nyílik. A kapu fölött konzolok álló kovácsoltvas mellvédű erkély ugrik előre</a:t>
            </a:r>
            <a:r>
              <a:rPr lang="hu-HU" dirty="0" smtClean="0">
                <a:latin typeface="Berlin Sans FB" panose="020E0602020502020306" pitchFamily="34" charset="0"/>
              </a:rPr>
              <a:t>.</a:t>
            </a:r>
            <a:r>
              <a:rPr lang="hu-HU" dirty="0">
                <a:latin typeface="Berlin Sans FB" panose="020E0602020502020306" pitchFamily="34" charset="0"/>
              </a:rPr>
              <a:t> A déli épületcsoport (</a:t>
            </a:r>
            <a:r>
              <a:rPr lang="hu-HU" dirty="0" err="1">
                <a:latin typeface="Berlin Sans FB" panose="020E0602020502020306" pitchFamily="34" charset="0"/>
              </a:rPr>
              <a:t>hrsz</a:t>
            </a:r>
            <a:r>
              <a:rPr lang="hu-HU" dirty="0">
                <a:latin typeface="Berlin Sans FB" panose="020E0602020502020306" pitchFamily="34" charset="0"/>
              </a:rPr>
              <a:t>.: 4568) főhomlokzata az Eszterházy térre néz; kapuja a középtengelyben nyílik. A kapu fölött konzolok álló kovácsoltvas mellvédű erkély ugrik előre</a:t>
            </a:r>
            <a:r>
              <a:rPr lang="hu-HU" dirty="0" smtClean="0">
                <a:latin typeface="Berlin Sans FB" panose="020E0602020502020306" pitchFamily="34" charset="0"/>
              </a:rPr>
              <a:t>.</a:t>
            </a:r>
            <a:r>
              <a:rPr lang="hu-HU" dirty="0"/>
              <a:t> </a:t>
            </a:r>
            <a:r>
              <a:rPr lang="hu-HU" dirty="0">
                <a:latin typeface="Berlin Sans FB" panose="020E0602020502020306" pitchFamily="34" charset="0"/>
              </a:rPr>
              <a:t>E szárny udvari homlokzatán a középtengelyben kiülő </a:t>
            </a:r>
            <a:r>
              <a:rPr lang="hu-HU" dirty="0" err="1">
                <a:latin typeface="Berlin Sans FB" panose="020E0602020502020306" pitchFamily="34" charset="0"/>
              </a:rPr>
              <a:t>rizalitban</a:t>
            </a:r>
            <a:r>
              <a:rPr lang="hu-HU" dirty="0">
                <a:latin typeface="Berlin Sans FB" panose="020E0602020502020306" pitchFamily="34" charset="0"/>
              </a:rPr>
              <a:t> kiképzett lépcsőházat 1827–1847 között ifj. </a:t>
            </a:r>
            <a:r>
              <a:rPr lang="hu-HU" dirty="0" err="1">
                <a:latin typeface="Berlin Sans FB" panose="020E0602020502020306" pitchFamily="34" charset="0"/>
              </a:rPr>
              <a:t>Zwanger</a:t>
            </a:r>
            <a:r>
              <a:rPr lang="hu-HU" dirty="0">
                <a:latin typeface="Berlin Sans FB" panose="020E0602020502020306" pitchFamily="34" charset="0"/>
              </a:rPr>
              <a:t> József építette</a:t>
            </a:r>
          </a:p>
        </p:txBody>
      </p:sp>
    </p:spTree>
    <p:extLst>
      <p:ext uri="{BB962C8B-B14F-4D97-AF65-F5344CB8AC3E}">
        <p14:creationId xmlns:p14="http://schemas.microsoft.com/office/powerpoint/2010/main" val="495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erlin Sans FB" panose="020E0602020502020306" pitchFamily="34" charset="0"/>
              </a:rPr>
              <a:t>Az egri </a:t>
            </a:r>
            <a:r>
              <a:rPr lang="hu-HU" dirty="0" err="1" smtClean="0">
                <a:latin typeface="Berlin Sans FB" panose="020E0602020502020306" pitchFamily="34" charset="0"/>
              </a:rPr>
              <a:t>fazola</a:t>
            </a:r>
            <a:r>
              <a:rPr lang="hu-HU" dirty="0" smtClean="0">
                <a:latin typeface="Berlin Sans FB" panose="020E0602020502020306" pitchFamily="34" charset="0"/>
              </a:rPr>
              <a:t> kapu</a:t>
            </a:r>
            <a:endParaRPr lang="hu-HU" dirty="0">
              <a:latin typeface="Berlin Sans FB" panose="020E0602020502020306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9018" y="1333006"/>
            <a:ext cx="3190864" cy="4789291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>
                <a:latin typeface="Berlin Sans FB" panose="020E0602020502020306" pitchFamily="34" charset="0"/>
              </a:rPr>
              <a:t>A Kossuth Lajos utcán járva feltétlenül </a:t>
            </a:r>
            <a:r>
              <a:rPr lang="hu-HU" dirty="0" err="1">
                <a:latin typeface="Berlin Sans FB" panose="020E0602020502020306" pitchFamily="34" charset="0"/>
              </a:rPr>
              <a:t>tekintsük</a:t>
            </a:r>
            <a:r>
              <a:rPr lang="hu-HU" dirty="0">
                <a:latin typeface="Berlin Sans FB" panose="020E0602020502020306" pitchFamily="34" charset="0"/>
              </a:rPr>
              <a:t> meg a gyönyörű Fazola-kaput! A díszes bejárat a Megyeháza épületét díszíti, a Kossuth és Egészségház utcák kereszteződésében</a:t>
            </a:r>
            <a:r>
              <a:rPr lang="hu-HU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hu-HU" dirty="0" smtClean="0">
                <a:latin typeface="Berlin Sans FB" panose="020E0602020502020306" pitchFamily="34" charset="0"/>
              </a:rPr>
              <a:t>A kapu az építője nevét kapta</a:t>
            </a:r>
          </a:p>
          <a:p>
            <a:endParaRPr lang="hu-HU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egri borvidék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6396" y="2194559"/>
            <a:ext cx="4735004" cy="3156669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hlinkClick r:id="rId3" tooltip="Eger"/>
              </a:rPr>
              <a:t>Eger</a:t>
            </a:r>
            <a:r>
              <a:rPr lang="hu-HU" dirty="0"/>
              <a:t> városának alapítása kb. a 10. századra tehető, a szőlőtermesztés valószínűleg a 11. században honosodott meg a környéken, amelyben nagy szerepe lehetett az </a:t>
            </a:r>
            <a:r>
              <a:rPr lang="hu-HU" dirty="0">
                <a:hlinkClick r:id="rId4" tooltip="I. István magyar király"/>
              </a:rPr>
              <a:t>I. István</a:t>
            </a:r>
            <a:r>
              <a:rPr lang="hu-HU" dirty="0"/>
              <a:t> által 1004-ben alapított </a:t>
            </a:r>
            <a:r>
              <a:rPr lang="hu-HU" dirty="0">
                <a:hlinkClick r:id="rId5" tooltip="Egri főegyházmegye"/>
              </a:rPr>
              <a:t>egri püspökségnek</a:t>
            </a:r>
            <a:r>
              <a:rPr lang="hu-HU" dirty="0"/>
              <a:t>. A szőlőtermesztésnek és borkészítésnek nagy lendületet adott a </a:t>
            </a:r>
            <a:r>
              <a:rPr lang="hu-HU" dirty="0">
                <a:hlinkClick r:id="rId6" tooltip="Tatárjárás"/>
              </a:rPr>
              <a:t>tatárjárást</a:t>
            </a:r>
            <a:r>
              <a:rPr lang="hu-HU" dirty="0"/>
              <a:t> követő időszakban betelepült </a:t>
            </a:r>
            <a:r>
              <a:rPr lang="hu-HU" dirty="0">
                <a:hlinkClick r:id="rId7" tooltip="Vallonok"/>
              </a:rPr>
              <a:t>vallonok</a:t>
            </a:r>
            <a:r>
              <a:rPr lang="hu-HU" dirty="0"/>
              <a:t> megjelenése, ők honosították meg a szőlő francia művelési módját és a fahordó használatát.</a:t>
            </a:r>
          </a:p>
        </p:txBody>
      </p:sp>
    </p:spTree>
    <p:extLst>
      <p:ext uri="{BB962C8B-B14F-4D97-AF65-F5344CB8AC3E}">
        <p14:creationId xmlns:p14="http://schemas.microsoft.com/office/powerpoint/2010/main" val="15891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egri borok 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297" y="1410887"/>
            <a:ext cx="2277303" cy="2277303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>
                <a:latin typeface="Berlin Sans FB" panose="020E0602020502020306" pitchFamily="34" charset="0"/>
              </a:rPr>
              <a:t>Rengeteg egri bor van, de ezekből csak a legismertebbeket fogom felsorolni:</a:t>
            </a:r>
          </a:p>
          <a:p>
            <a:pPr lvl="1"/>
            <a:r>
              <a:rPr lang="hu-HU" dirty="0" smtClean="0">
                <a:latin typeface="Berlin Sans FB" panose="020E0602020502020306" pitchFamily="34" charset="0"/>
              </a:rPr>
              <a:t>Egri </a:t>
            </a:r>
            <a:r>
              <a:rPr lang="hu-HU" dirty="0" err="1" smtClean="0">
                <a:latin typeface="Berlin Sans FB" panose="020E0602020502020306" pitchFamily="34" charset="0"/>
              </a:rPr>
              <a:t>kikavér</a:t>
            </a:r>
            <a:endParaRPr lang="hu-HU" dirty="0" smtClean="0">
              <a:latin typeface="Berlin Sans FB" panose="020E0602020502020306" pitchFamily="34" charset="0"/>
            </a:endParaRPr>
          </a:p>
          <a:p>
            <a:pPr lvl="1"/>
            <a:r>
              <a:rPr lang="hu-HU" dirty="0" smtClean="0">
                <a:latin typeface="Berlin Sans FB" panose="020E0602020502020306" pitchFamily="34" charset="0"/>
              </a:rPr>
              <a:t>Egri leányka</a:t>
            </a:r>
          </a:p>
          <a:p>
            <a:pPr lvl="1"/>
            <a:r>
              <a:rPr lang="hu-HU" dirty="0">
                <a:latin typeface="Berlin Sans FB" panose="020E0602020502020306" pitchFamily="34" charset="0"/>
              </a:rPr>
              <a:t>Egri </a:t>
            </a:r>
            <a:r>
              <a:rPr lang="hu-HU" dirty="0" smtClean="0">
                <a:latin typeface="Berlin Sans FB" panose="020E0602020502020306" pitchFamily="34" charset="0"/>
              </a:rPr>
              <a:t>Olaszrizling</a:t>
            </a:r>
          </a:p>
          <a:p>
            <a:pPr marL="457200" lvl="1" indent="0">
              <a:buNone/>
            </a:pPr>
            <a:endParaRPr lang="hu-HU" dirty="0">
              <a:latin typeface="Berlin Sans FB" panose="020E0602020502020306" pitchFamily="34" charset="0"/>
            </a:endParaRPr>
          </a:p>
          <a:p>
            <a:pPr lvl="1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14" y="1410887"/>
            <a:ext cx="2277303" cy="227730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613" y="3979571"/>
            <a:ext cx="2358444" cy="23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Szőlőfajták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1274" y="1249251"/>
            <a:ext cx="4640774" cy="2622520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>
                <a:latin typeface="Berlin Sans FB" panose="020E0602020502020306" pitchFamily="34" charset="0"/>
              </a:rPr>
              <a:t>A szőlőfajták tekintetében Eger egy rendkívül sokszínű borvidék, a megszámlálhatatlan számú termesztett szőlőfajtát a vidék történelme, a fél évszázados szocialista gazdálkodás, valamint a rendszerváltás óta eltelt időszak fogyasztási trendjei magyarázzák. A leggyakrabban telepített, illetve a legjobb minőségű borokat adó szőlőfajták: </a:t>
            </a:r>
            <a:endParaRPr lang="hu-HU" dirty="0" smtClean="0">
              <a:latin typeface="Berlin Sans FB" panose="020E0602020502020306" pitchFamily="34" charset="0"/>
            </a:endParaRPr>
          </a:p>
          <a:p>
            <a:pPr lvl="1"/>
            <a:r>
              <a:rPr lang="hu-HU" dirty="0" smtClean="0">
                <a:latin typeface="Berlin Sans FB" panose="020E0602020502020306" pitchFamily="34" charset="0"/>
              </a:rPr>
              <a:t>Fehérszőlő</a:t>
            </a:r>
          </a:p>
          <a:p>
            <a:pPr lvl="1"/>
            <a:r>
              <a:rPr lang="hu-HU" dirty="0" smtClean="0">
                <a:latin typeface="Berlin Sans FB" panose="020E0602020502020306" pitchFamily="34" charset="0"/>
              </a:rPr>
              <a:t>Kékszőlő	</a:t>
            </a:r>
            <a:endParaRPr lang="hu-HU" dirty="0">
              <a:latin typeface="Berlin Sans FB" panose="020E0602020502020306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5" y="4105990"/>
            <a:ext cx="4619223" cy="26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Kondenzcsík</Template>
  <TotalTime>97</TotalTime>
  <Words>421</Words>
  <Application>Microsoft Office PowerPoint</Application>
  <PresentationFormat>Szélesvásznú</PresentationFormat>
  <Paragraphs>23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Berlin Sans FB</vt:lpstr>
      <vt:lpstr>Century Gothic</vt:lpstr>
      <vt:lpstr>Kondenzcsík</vt:lpstr>
      <vt:lpstr>Az egri érdekességek  </vt:lpstr>
      <vt:lpstr>Az egri érseki palota</vt:lpstr>
      <vt:lpstr>A felépítése </vt:lpstr>
      <vt:lpstr>Épületei </vt:lpstr>
      <vt:lpstr>Az egri fazola kapu</vt:lpstr>
      <vt:lpstr>Az egri borvidék </vt:lpstr>
      <vt:lpstr> egri borok  </vt:lpstr>
      <vt:lpstr>Szőlőfajták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egri érdekességek  </dc:title>
  <dc:creator>Subert István</dc:creator>
  <cp:lastModifiedBy>Subert István</cp:lastModifiedBy>
  <cp:revision>8</cp:revision>
  <dcterms:created xsi:type="dcterms:W3CDTF">2020-05-17T08:07:26Z</dcterms:created>
  <dcterms:modified xsi:type="dcterms:W3CDTF">2020-05-17T09:44:32Z</dcterms:modified>
</cp:coreProperties>
</file>