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70" r:id="rId4"/>
    <p:sldId id="257" r:id="rId5"/>
    <p:sldId id="274" r:id="rId6"/>
    <p:sldId id="258" r:id="rId7"/>
    <p:sldId id="259" r:id="rId8"/>
    <p:sldId id="264" r:id="rId9"/>
    <p:sldId id="265" r:id="rId10"/>
    <p:sldId id="260" r:id="rId11"/>
    <p:sldId id="261" r:id="rId12"/>
    <p:sldId id="263" r:id="rId13"/>
    <p:sldId id="271" r:id="rId14"/>
    <p:sldId id="266" r:id="rId15"/>
    <p:sldId id="267" r:id="rId16"/>
    <p:sldId id="269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29"/>
    <a:srgbClr val="FF21FF"/>
    <a:srgbClr val="EE0060"/>
    <a:srgbClr val="1EF5FA"/>
    <a:srgbClr val="05C8CD"/>
    <a:srgbClr val="78B54F"/>
    <a:srgbClr val="120906"/>
    <a:srgbClr val="000000"/>
    <a:srgbClr val="D60000"/>
    <a:srgbClr val="FF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6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9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8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0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8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5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3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7F18-6FA3-4D4F-968C-0B9138B03EDF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CD9A-7823-4F9D-950F-23B854195D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3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5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253" y="2293634"/>
            <a:ext cx="2817424" cy="237577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9712" y="338753"/>
            <a:ext cx="10515600" cy="954708"/>
          </a:xfrm>
        </p:spPr>
        <p:txBody>
          <a:bodyPr/>
          <a:lstStyle/>
          <a:p>
            <a:r>
              <a:rPr lang="hu-HU" dirty="0" smtClean="0">
                <a:solidFill>
                  <a:srgbClr val="1EF5FA"/>
                </a:solidFill>
                <a:latin typeface="Bahnschrift SemiBold SemiConden" panose="020B0502040204020203" pitchFamily="34" charset="0"/>
              </a:rPr>
              <a:t>ÉRDEKESSÉGEK</a:t>
            </a:r>
            <a:endParaRPr lang="hu-HU" dirty="0">
              <a:solidFill>
                <a:srgbClr val="1EF5FA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451" y="1365119"/>
            <a:ext cx="9705384" cy="435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1EF5FA"/>
                </a:solidFill>
              </a:rPr>
              <a:t>        •	legfőbb lelőhelye Afrika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1EF5FA"/>
                </a:solidFill>
              </a:rPr>
              <a:t>        •	a világ egyik legszigorúbban osztályozott és ellenőrzött köve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1EF5FA"/>
                </a:solidFill>
              </a:rPr>
              <a:t>        •	csiszolatlan állapotában így néz ki:</a:t>
            </a:r>
          </a:p>
          <a:p>
            <a:pPr marL="0" indent="0">
              <a:buNone/>
            </a:pPr>
            <a:endParaRPr lang="hu-HU" dirty="0" smtClean="0">
              <a:solidFill>
                <a:srgbClr val="1EF5FA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1EF5FA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>
                <a:solidFill>
                  <a:srgbClr val="1EF5FA"/>
                </a:solidFill>
              </a:rPr>
              <a:t>Nem csak fehér gyémántok léteznek. Van számos </a:t>
            </a:r>
            <a:r>
              <a:rPr lang="hu-HU" dirty="0" smtClean="0">
                <a:solidFill>
                  <a:srgbClr val="1EF5FA"/>
                </a:solidFill>
              </a:rPr>
              <a:t>ritka színes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 smtClean="0">
                <a:solidFill>
                  <a:srgbClr val="1EF5FA"/>
                </a:solidFill>
              </a:rPr>
              <a:t>fajtája</a:t>
            </a:r>
            <a:r>
              <a:rPr lang="hu-HU" dirty="0">
                <a:solidFill>
                  <a:srgbClr val="1EF5FA"/>
                </a:solidFill>
              </a:rPr>
              <a:t>, </a:t>
            </a:r>
            <a:r>
              <a:rPr lang="hu-HU" dirty="0" smtClean="0">
                <a:solidFill>
                  <a:srgbClr val="1EF5FA"/>
                </a:solidFill>
              </a:rPr>
              <a:t>melyek </a:t>
            </a:r>
            <a:r>
              <a:rPr lang="hu-HU" dirty="0">
                <a:solidFill>
                  <a:srgbClr val="1EF5FA"/>
                </a:solidFill>
              </a:rPr>
              <a:t>értéke magasabb lehet fehér társaiknál.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>
                <a:solidFill>
                  <a:srgbClr val="1EF5FA"/>
                </a:solidFill>
              </a:rPr>
              <a:t>Az alábbi színekben fordul elő: </a:t>
            </a:r>
            <a:r>
              <a:rPr lang="hu-HU">
                <a:solidFill>
                  <a:srgbClr val="1EF5FA"/>
                </a:solidFill>
              </a:rPr>
              <a:t>Az </a:t>
            </a:r>
            <a:r>
              <a:rPr lang="hu-HU" smtClean="0">
                <a:solidFill>
                  <a:srgbClr val="1EF5FA"/>
                </a:solidFill>
              </a:rPr>
              <a:t>piros</a:t>
            </a:r>
            <a:r>
              <a:rPr lang="hu-HU" dirty="0">
                <a:solidFill>
                  <a:srgbClr val="1EF5FA"/>
                </a:solidFill>
              </a:rPr>
              <a:t>, zöld, sárga,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>
                <a:solidFill>
                  <a:srgbClr val="1EF5FA"/>
                </a:solidFill>
              </a:rPr>
              <a:t> fehér, barna, fekete. Legritkább a fekete.</a:t>
            </a:r>
          </a:p>
          <a:p>
            <a:pPr marL="0" indent="0">
              <a:buNone/>
            </a:pPr>
            <a:endParaRPr lang="hu-HU" dirty="0">
              <a:solidFill>
                <a:srgbClr val="1EF5FA"/>
              </a:solidFill>
            </a:endParaRPr>
          </a:p>
        </p:txBody>
      </p:sp>
      <p:pic>
        <p:nvPicPr>
          <p:cNvPr id="1026" name="Picture 2" descr="Képtalálat a következőre: „gyémántok színe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0" y="5669581"/>
            <a:ext cx="665102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13025"/>
            <a:ext cx="9572897" cy="1325563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D60000"/>
                </a:solidFill>
                <a:latin typeface="Bahnschrift SemiBold SemiConden" panose="020B0502040204020203" pitchFamily="34" charset="0"/>
              </a:rPr>
              <a:t>ÉRDEKESSÉGEK</a:t>
            </a:r>
            <a:endParaRPr lang="hu-HU" sz="5400" dirty="0">
              <a:solidFill>
                <a:srgbClr val="D6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692" y="1638588"/>
            <a:ext cx="11069782" cy="4810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>
              <a:solidFill>
                <a:srgbClr val="D60000"/>
              </a:solidFill>
            </a:endParaRPr>
          </a:p>
          <a:p>
            <a:r>
              <a:rPr lang="hu-HU" dirty="0" smtClean="0">
                <a:solidFill>
                  <a:srgbClr val="D60000"/>
                </a:solidFill>
              </a:rPr>
              <a:t>Neve a görög </a:t>
            </a:r>
            <a:r>
              <a:rPr lang="hu-HU" dirty="0" err="1" smtClean="0">
                <a:solidFill>
                  <a:srgbClr val="D60000"/>
                </a:solidFill>
              </a:rPr>
              <a:t>adamos</a:t>
            </a:r>
            <a:r>
              <a:rPr lang="hu-HU" dirty="0" smtClean="0">
                <a:solidFill>
                  <a:srgbClr val="D60000"/>
                </a:solidFill>
              </a:rPr>
              <a:t>  - legyőzhetetlen – szóból származik, mely a  keménységére utal.</a:t>
            </a:r>
          </a:p>
          <a:p>
            <a:r>
              <a:rPr lang="hu-HU" dirty="0" smtClean="0">
                <a:solidFill>
                  <a:srgbClr val="D60000"/>
                </a:solidFill>
              </a:rPr>
              <a:t>A legkeményebb természetben előforduló ásvány, olyan kemény, hogy csak saját porával csiszolható</a:t>
            </a:r>
          </a:p>
          <a:p>
            <a:r>
              <a:rPr lang="hu-HU" b="1" dirty="0" smtClean="0">
                <a:solidFill>
                  <a:srgbClr val="D60000"/>
                </a:solidFill>
              </a:rPr>
              <a:t>Egy egykarátos gyémánt előállításához 250 tonna földet bányásznak ki</a:t>
            </a:r>
          </a:p>
          <a:p>
            <a:r>
              <a:rPr lang="hu-HU" dirty="0" smtClean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röntgensugarakat teljesen átbocsátja, úgyhogy a röntgensugárral való átvilágítás segítségével igen könnyen megkülönböztethető a többi </a:t>
            </a:r>
            <a:r>
              <a:rPr lang="hu-HU" dirty="0" smtClean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drágakőtől</a:t>
            </a:r>
          </a:p>
          <a:p>
            <a:r>
              <a:rPr lang="hu-HU" dirty="0" smtClean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afrikai országokban gyakori, hogy a kitermelt gyémántokat háborús tevékenységek finanszírozására használják, ezért nevezik ezeket véres gyémántoknak. A </a:t>
            </a:r>
            <a:r>
              <a:rPr lang="hu-HU" dirty="0" err="1" smtClean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Kimberly</a:t>
            </a:r>
            <a:r>
              <a:rPr lang="hu-HU" dirty="0" smtClean="0">
                <a:solidFill>
                  <a:srgbClr val="D6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egyezményt aláíró országok ezt próbálják megakadályozni, a gyémántok származási helyének felülvizsgálatával.</a:t>
            </a:r>
            <a:endParaRPr lang="hu-HU" dirty="0">
              <a:solidFill>
                <a:srgbClr val="D6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 smtClean="0">
              <a:solidFill>
                <a:srgbClr val="D60000"/>
              </a:solidFill>
            </a:endParaRPr>
          </a:p>
          <a:p>
            <a:endParaRPr lang="hu-HU" dirty="0">
              <a:solidFill>
                <a:srgbClr val="D6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6619" y="-629157"/>
            <a:ext cx="3524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lgerian" panose="04020705040A02060702" pitchFamily="82" charset="0"/>
              </a:rPr>
              <a:t>A VILÁG LEGNAGYOBB 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dirty="0" smtClean="0">
                <a:latin typeface="Algerian" panose="04020705040A02060702" pitchFamily="82" charset="0"/>
              </a:rPr>
              <a:t>CSISZOLT GYÉMÁNTJAI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3406" y="1690688"/>
            <a:ext cx="4036423" cy="17088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u-HU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sokáig legnagyobbként 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ismert </a:t>
            </a:r>
            <a:r>
              <a:rPr lang="hu-H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ásvány, 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3106 karátős kőből csiszolt 530,2 karátos </a:t>
            </a: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Afrika nagy </a:t>
            </a:r>
            <a:r>
              <a:rPr lang="hu-HU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csillaga(1905) </a:t>
            </a:r>
            <a:r>
              <a:rPr lang="hu-H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néven vált ismertté, mely 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brit koronaékszereket ékesíti.</a:t>
            </a:r>
            <a:endParaRPr lang="hu-HU" dirty="0"/>
          </a:p>
        </p:txBody>
      </p:sp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16" y="3469474"/>
            <a:ext cx="3915613" cy="3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6723017" y="4873576"/>
            <a:ext cx="4036423" cy="170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47359" y="4305936"/>
            <a:ext cx="6387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Ugyanazon a lelőhelyen 1985-ben bukkantak egy 755,5 karátos, sárgás-barna kőre, ami rozetta csiszolással nyerte el végleges formáját. Csiszolt tömege 545,67 karát, ezzel átvette a vezetést a korábbi csúcstartó </a:t>
            </a:r>
            <a:r>
              <a:rPr lang="hu-H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Cullinan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től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Az új rekordert kezdetben csak </a:t>
            </a:r>
            <a:r>
              <a:rPr lang="hu-H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Névtelen Barna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-ként emlegették, végül Thaiföld királyának ajándékozták megkoronázásának 50. évfordulója alkalmából (arany jubileum), ekkor kapta a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Jubilee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nevet.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17" y="1690688"/>
            <a:ext cx="3204754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11" y="4176216"/>
            <a:ext cx="7848600" cy="26646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594"/>
          </a:xfrm>
        </p:spPr>
        <p:txBody>
          <a:bodyPr/>
          <a:lstStyle/>
          <a:p>
            <a:pPr algn="ctr"/>
            <a:r>
              <a:rPr lang="hu-HU" b="1" dirty="0" smtClean="0">
                <a:latin typeface="Algerian" panose="04020705040A02060702" pitchFamily="82" charset="0"/>
              </a:rPr>
              <a:t>GYÉMÁNT CSISZOLÁS FORMÁI</a:t>
            </a:r>
            <a:endParaRPr lang="hu-HU" b="1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252" y="1508988"/>
            <a:ext cx="5889171" cy="2863941"/>
          </a:xfrm>
        </p:spPr>
        <p:txBody>
          <a:bodyPr>
            <a:normAutofit/>
          </a:bodyPr>
          <a:lstStyle/>
          <a:p>
            <a:r>
              <a:rPr lang="hu-HU" b="1" dirty="0">
                <a:latin typeface="Bahnschrift SemiBold SemiConden" panose="020B0502040204020203" pitchFamily="34" charset="0"/>
              </a:rPr>
              <a:t>A leggyakoribb csiszolási formák </a:t>
            </a:r>
            <a:r>
              <a:rPr lang="hu-HU" dirty="0"/>
              <a:t>: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smtClean="0"/>
              <a:t>briliáns </a:t>
            </a:r>
            <a:r>
              <a:rPr lang="hu-HU" dirty="0"/>
              <a:t>(kerek),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smtClean="0"/>
              <a:t>smaragdcsiszolás (</a:t>
            </a:r>
            <a:r>
              <a:rPr lang="hu-HU" dirty="0"/>
              <a:t>csapott sarkú téglalap),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err="1" smtClean="0"/>
              <a:t>princess</a:t>
            </a:r>
            <a:r>
              <a:rPr lang="hu-HU" dirty="0" smtClean="0"/>
              <a:t> </a:t>
            </a:r>
            <a:r>
              <a:rPr lang="hu-HU" dirty="0"/>
              <a:t>(négyzet),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smtClean="0"/>
              <a:t>ovális</a:t>
            </a:r>
            <a:r>
              <a:rPr lang="hu-HU" dirty="0"/>
              <a:t>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err="1" smtClean="0"/>
              <a:t>Marquise</a:t>
            </a:r>
            <a:r>
              <a:rPr lang="hu-HU" dirty="0" smtClean="0"/>
              <a:t> </a:t>
            </a:r>
            <a:r>
              <a:rPr lang="hu-HU" dirty="0"/>
              <a:t>vagy </a:t>
            </a:r>
            <a:r>
              <a:rPr lang="hu-HU" dirty="0" err="1"/>
              <a:t>navette</a:t>
            </a:r>
            <a:r>
              <a:rPr lang="hu-HU" dirty="0"/>
              <a:t> (hegyes ovális),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err="1" smtClean="0"/>
              <a:t>pendeloque</a:t>
            </a:r>
            <a:r>
              <a:rPr lang="hu-HU" dirty="0" smtClean="0"/>
              <a:t> </a:t>
            </a:r>
            <a:r>
              <a:rPr lang="hu-HU" dirty="0"/>
              <a:t>(körte) vagy </a:t>
            </a:r>
            <a:r>
              <a:rPr lang="hu-HU" dirty="0" err="1" smtClean="0"/>
              <a:t>briolett</a:t>
            </a:r>
            <a:r>
              <a:rPr lang="hu-HU" dirty="0" smtClean="0"/>
              <a:t> </a:t>
            </a:r>
            <a:r>
              <a:rPr lang="hu-HU" dirty="0"/>
              <a:t>(csepp), </a:t>
            </a:r>
            <a:endParaRPr lang="hu-H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hu-HU" dirty="0" smtClean="0"/>
              <a:t>szív </a:t>
            </a:r>
            <a:r>
              <a:rPr lang="hu-HU" dirty="0"/>
              <a:t>alak.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9" y="1753749"/>
            <a:ext cx="4976947" cy="23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635" y="156119"/>
            <a:ext cx="7169331" cy="849721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sz="4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GYÉMÁNT ÉRTÉKE</a:t>
            </a:r>
            <a:endParaRPr lang="hu-HU" sz="4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620" y="1121702"/>
            <a:ext cx="7823911" cy="573629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gyémántok értékét karátban mérik.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karát kifejezés a szentjánoskenyérfa termésének nevéből ered. Ebből alakult ki, hogy egy karát 200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milligramm = 0,2 g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gyémántok valós értéke pedig a 4C-ből áll össze, amelyek a következők: 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olour</a:t>
            </a:r>
            <a:r>
              <a:rPr lang="hu-HU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(szín), 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larity</a:t>
            </a:r>
            <a:r>
              <a:rPr lang="hu-HU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(tisztaság),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arat</a:t>
            </a:r>
            <a:r>
              <a:rPr lang="hu-HU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(tömege karátban),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hu-HU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(csiszolás)</a:t>
            </a: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hu-HU" dirty="0" smtClean="0">
              <a:solidFill>
                <a:schemeClr val="bg1"/>
              </a:solidFill>
            </a:endParaRP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A gyémántokat tisztaságuk szerint 8 csoportba osztják.</a:t>
            </a:r>
          </a:p>
          <a:p>
            <a:pPr marL="0" lv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karát 0.2 grammnak felel meg. Az 1 karátos, megfelelő színű és tisztaságú kő ára több millió Forint. Vagyis nagyjából 1 gramm súlyú gyémánt ára megegyezik 1 kg arany árával.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gyémánt piac legnagyobb központja egy belga város, más néven a Gyémántfőváros, Antwerpen. </a:t>
            </a: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világ gyémántpiacának 90%-át egyetlen cég a De </a:t>
            </a:r>
            <a:r>
              <a:rPr lang="hu-H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Beers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uralta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1990-ig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615" y1="24144" x2="36615" y2="24144"/>
                        <a14:foregroundMark x1="78411" y1="43536" x2="78411" y2="43536"/>
                        <a14:foregroundMark x1="65803" y1="66160" x2="65803" y2="66160"/>
                        <a14:foregroundMark x1="53195" y1="71293" x2="53195" y2="71293"/>
                        <a14:foregroundMark x1="32815" y1="61787" x2="32815" y2="61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008" y="0"/>
            <a:ext cx="3937992" cy="3577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008" y="4617720"/>
            <a:ext cx="393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789351"/>
          </a:xfrm>
        </p:spPr>
        <p:txBody>
          <a:bodyPr>
            <a:noAutofit/>
          </a:bodyPr>
          <a:lstStyle/>
          <a:p>
            <a:r>
              <a:rPr lang="hu-HU" sz="6000" dirty="0" smtClean="0">
                <a:latin typeface="Algerian" panose="04020705040A02060702" pitchFamily="82" charset="0"/>
              </a:rPr>
              <a:t>ISTENEK SZEME</a:t>
            </a:r>
            <a:endParaRPr lang="hu-HU" sz="6000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07167"/>
            <a:ext cx="10515600" cy="3621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ókori rómaiak és görögök úgy hitték, hogy a gyémántok az istenek könnyei, melyek csillagok formájában a földre hulltak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rómaiak azt is feltételezték, hogy Kupidó nyila gyémánttal volt bevonva, talán innen ered a szerelem és a gyémánt kapcsolata.</a:t>
            </a:r>
          </a:p>
          <a:p>
            <a:r>
              <a:rPr lang="hu-HU" dirty="0" smtClean="0"/>
              <a:t>A hinduknál gyakori szokás volt, hogy az istenek szobrait gyémántszemekkel díszítették.</a:t>
            </a: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Úgy tartották, hogy immunitást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a pánikbetegeknek, és véd a megbabonázással szemben. Gyógyítja az alvajárókat és elmebetegeket.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Semlegesíti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mágnes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tulajdonságait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95" y="4850627"/>
            <a:ext cx="2902224" cy="20073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87" y="4825752"/>
            <a:ext cx="3579747" cy="2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81603" y="0"/>
            <a:ext cx="7571282" cy="1325563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Algerian" panose="04020705040A02060702" pitchFamily="82" charset="0"/>
              </a:rPr>
              <a:t>GYÉMÁNTIMITÁCIÓK</a:t>
            </a:r>
            <a:endParaRPr lang="hu-HU" sz="6000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496" y="1109273"/>
            <a:ext cx="5757471" cy="5748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Az olyan anyagokat, amelyek bizonyos tulajdonságai hasonlítanak a természetes és mesterséges gyémántokéhoz, utánzatoknak vagy imitációknak nevezik. Ezek közül a legismertebb a köbös cirkon, amely a kereskedelemben </a:t>
            </a:r>
            <a:r>
              <a:rPr lang="hu-HU" b="1" dirty="0" err="1"/>
              <a:t>Matura</a:t>
            </a:r>
            <a:r>
              <a:rPr lang="hu-HU" b="1" dirty="0"/>
              <a:t>-gyémánt vagy éretlen gyémánt név alatt van forgalomban. </a:t>
            </a:r>
          </a:p>
          <a:p>
            <a:pPr marL="0" indent="0">
              <a:buNone/>
            </a:pPr>
            <a:r>
              <a:rPr lang="hu-HU" b="1" dirty="0"/>
              <a:t>Ásványtani jellemzőit (szín, zárványok, törések, hasadások stb.) általában mesterséges úton feljavítják. </a:t>
            </a:r>
          </a:p>
          <a:p>
            <a:pPr marL="0" indent="0">
              <a:buNone/>
            </a:pPr>
            <a:r>
              <a:rPr lang="hu-HU" b="1" dirty="0"/>
              <a:t>Egy másik utánzat a </a:t>
            </a:r>
            <a:r>
              <a:rPr lang="hu-HU" b="1" dirty="0" err="1"/>
              <a:t>moissanit</a:t>
            </a:r>
            <a:r>
              <a:rPr lang="hu-HU" b="1" dirty="0"/>
              <a:t>, ez azonban ritkábban fordul elő a kereskedelemben</a:t>
            </a:r>
            <a:r>
              <a:rPr lang="hu-HU" b="1" dirty="0" smtClean="0"/>
              <a:t>.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0" b="88034" l="9767" r="883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341" y="817772"/>
            <a:ext cx="5266544" cy="5552154"/>
          </a:xfrm>
          <a:prstGeom prst="rect">
            <a:avLst/>
          </a:prstGeom>
          <a:effectLst>
            <a:innerShdw dir="15420000">
              <a:prstClr val="black">
                <a:alpha val="9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156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455535" cy="1524000"/>
          </a:xfrm>
          <a:noFill/>
        </p:spPr>
        <p:txBody>
          <a:bodyPr/>
          <a:lstStyle/>
          <a:p>
            <a:r>
              <a:rPr lang="hu-HU" dirty="0" smtClean="0">
                <a:solidFill>
                  <a:srgbClr val="1EF5FA"/>
                </a:solidFill>
              </a:rPr>
              <a:t>Köszönöm a figyelmet! </a:t>
            </a:r>
            <a:br>
              <a:rPr lang="hu-HU" dirty="0" smtClean="0">
                <a:solidFill>
                  <a:srgbClr val="1EF5FA"/>
                </a:solidFill>
              </a:rPr>
            </a:br>
            <a:r>
              <a:rPr lang="hu-HU" sz="1600" dirty="0" smtClean="0">
                <a:solidFill>
                  <a:srgbClr val="1EF5FA"/>
                </a:solidFill>
              </a:rPr>
              <a:t>Sziasztok!</a:t>
            </a:r>
            <a:endParaRPr lang="hu-HU" sz="1600" dirty="0">
              <a:solidFill>
                <a:srgbClr val="1EF5FA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02370" y="6423978"/>
            <a:ext cx="3389630" cy="40925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Készítette Németh Csillag</a:t>
            </a:r>
            <a:endParaRPr lang="hu-HU" dirty="0"/>
          </a:p>
        </p:txBody>
      </p:sp>
      <p:sp>
        <p:nvSpPr>
          <p:cNvPr id="4" name="Négyágú csillag 3"/>
          <p:cNvSpPr/>
          <p:nvPr/>
        </p:nvSpPr>
        <p:spPr>
          <a:xfrm>
            <a:off x="8142802" y="6028999"/>
            <a:ext cx="659568" cy="599607"/>
          </a:xfrm>
          <a:prstGeom prst="star4">
            <a:avLst/>
          </a:prstGeom>
          <a:solidFill>
            <a:schemeClr val="tx1"/>
          </a:solidFill>
          <a:ln>
            <a:solidFill>
              <a:srgbClr val="EE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48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18858" y="725943"/>
            <a:ext cx="7929154" cy="1472157"/>
          </a:xfrm>
        </p:spPr>
        <p:txBody>
          <a:bodyPr>
            <a:normAutofit/>
          </a:bodyPr>
          <a:lstStyle/>
          <a:p>
            <a:r>
              <a:rPr lang="hu-HU" sz="8800" dirty="0" smtClean="0">
                <a:solidFill>
                  <a:srgbClr val="B3FF29"/>
                </a:solidFill>
                <a:latin typeface="Bahnschrift SemiBold SemiConden" panose="020B0502040204020203" pitchFamily="34" charset="0"/>
              </a:rPr>
              <a:t>A</a:t>
            </a:r>
            <a:r>
              <a:rPr lang="hu-HU" sz="8800" dirty="0" smtClean="0">
                <a:latin typeface="Bahnschrift SemiBold SemiConden" panose="020B0502040204020203" pitchFamily="34" charset="0"/>
              </a:rPr>
              <a:t> </a:t>
            </a:r>
            <a:r>
              <a:rPr lang="hu-HU" sz="8800" dirty="0" smtClean="0">
                <a:solidFill>
                  <a:srgbClr val="EE0060"/>
                </a:solidFill>
                <a:latin typeface="Bahnschrift SemiBold SemiConden" panose="020B0502040204020203" pitchFamily="34" charset="0"/>
              </a:rPr>
              <a:t>GY</a:t>
            </a:r>
            <a:r>
              <a:rPr lang="hu-HU" sz="8800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É</a:t>
            </a:r>
            <a:r>
              <a:rPr lang="hu-HU" sz="8800" dirty="0" smtClean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M</a:t>
            </a:r>
            <a:r>
              <a:rPr lang="hu-HU" sz="8800" dirty="0" smtClean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Á</a:t>
            </a:r>
            <a:r>
              <a:rPr lang="hu-HU" sz="8800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N</a:t>
            </a:r>
            <a:r>
              <a:rPr lang="hu-HU" sz="8800" dirty="0" smtClean="0">
                <a:solidFill>
                  <a:srgbClr val="FF9D5B"/>
                </a:solidFill>
                <a:latin typeface="Bahnschrift SemiBold SemiConden" panose="020B0502040204020203" pitchFamily="34" charset="0"/>
              </a:rPr>
              <a:t>T</a:t>
            </a:r>
            <a:endParaRPr lang="hu-HU" sz="8800" dirty="0">
              <a:solidFill>
                <a:srgbClr val="FF9D5B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9026" t="24158" r="5051" b="8130"/>
          <a:stretch/>
        </p:blipFill>
        <p:spPr>
          <a:xfrm>
            <a:off x="0" y="0"/>
            <a:ext cx="3422469" cy="31079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" y="3756674"/>
            <a:ext cx="4653354" cy="31141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0" y="3862278"/>
            <a:ext cx="6613073" cy="29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75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75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9" y="409099"/>
            <a:ext cx="5464629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solidFill>
                  <a:srgbClr val="FF21FF"/>
                </a:solidFill>
                <a:latin typeface="Bahnschrift SemiBold SemiConden" panose="020B0502040204020203" pitchFamily="34" charset="0"/>
              </a:rPr>
              <a:t>A Gyémánt</a:t>
            </a:r>
            <a:endParaRPr lang="hu-HU" sz="7200" b="1" dirty="0">
              <a:solidFill>
                <a:srgbClr val="FF21FF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79996"/>
            <a:ext cx="7132320" cy="56816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21FF"/>
                </a:solidFill>
              </a:rPr>
              <a:t>A </a:t>
            </a:r>
            <a:r>
              <a:rPr lang="hu-HU" dirty="0">
                <a:solidFill>
                  <a:srgbClr val="FF21FF"/>
                </a:solidFill>
              </a:rPr>
              <a:t>gyémánt a terméselemek osztályán belüli széncsoporthoz tartozó ásvány és egyben a legjelentősebb drágakő. Ezt fizikai és kémiai tulajdonságainak köszönheti, hiszen a harmadik legkeményebb természetben előforduló </a:t>
            </a:r>
            <a:r>
              <a:rPr lang="hu-HU" dirty="0" smtClean="0">
                <a:solidFill>
                  <a:srgbClr val="FF21FF"/>
                </a:solidFill>
              </a:rPr>
              <a:t>ásvány.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21FF"/>
                </a:solidFill>
              </a:rPr>
              <a:t>Azonos atomokból áll. A </a:t>
            </a:r>
            <a:r>
              <a:rPr lang="hu-HU" dirty="0">
                <a:solidFill>
                  <a:srgbClr val="FF21FF"/>
                </a:solidFill>
              </a:rPr>
              <a:t>szén három eltérő allotrop módosulatának egyike. Nagyon régóta ismert, de csak a XVIII. század végén mutatták ki, hogy a szén egyik allotrop </a:t>
            </a:r>
            <a:r>
              <a:rPr lang="hu-HU" dirty="0" smtClean="0">
                <a:solidFill>
                  <a:srgbClr val="FF21FF"/>
                </a:solidFill>
              </a:rPr>
              <a:t>módosulata. További </a:t>
            </a:r>
            <a:r>
              <a:rPr lang="hu-HU" dirty="0">
                <a:solidFill>
                  <a:srgbClr val="FF21FF"/>
                </a:solidFill>
              </a:rPr>
              <a:t>allotrop módosulatai a grafit és a </a:t>
            </a:r>
            <a:r>
              <a:rPr lang="hu-HU" dirty="0" err="1">
                <a:solidFill>
                  <a:srgbClr val="FF21FF"/>
                </a:solidFill>
              </a:rPr>
              <a:t>fullerének</a:t>
            </a:r>
            <a:r>
              <a:rPr lang="hu-HU" dirty="0">
                <a:solidFill>
                  <a:srgbClr val="FF21FF"/>
                </a:solidFill>
              </a:rPr>
              <a:t>.  </a:t>
            </a:r>
            <a:r>
              <a:rPr lang="hu-HU" dirty="0" smtClean="0">
                <a:solidFill>
                  <a:srgbClr val="FF21FF"/>
                </a:solidFill>
              </a:rPr>
              <a:t>A </a:t>
            </a:r>
            <a:r>
              <a:rPr lang="hu-HU" dirty="0" err="1" smtClean="0">
                <a:solidFill>
                  <a:srgbClr val="FF21FF"/>
                </a:solidFill>
              </a:rPr>
              <a:t>fullerének</a:t>
            </a:r>
            <a:r>
              <a:rPr lang="hu-HU" dirty="0" smtClean="0">
                <a:solidFill>
                  <a:srgbClr val="FF21FF"/>
                </a:solidFill>
              </a:rPr>
              <a:t> az elemi szén mesterséges módosulatai. Meghatározott számú ( 60, 72, 84 stb.) szénatom összekapcsolódásával keletkező „ szénmolekulák”. A leggyakoribb 60 </a:t>
            </a:r>
            <a:r>
              <a:rPr lang="hu-HU" dirty="0" err="1" smtClean="0">
                <a:solidFill>
                  <a:srgbClr val="FF21FF"/>
                </a:solidFill>
              </a:rPr>
              <a:t>széatamot</a:t>
            </a:r>
            <a:r>
              <a:rPr lang="hu-HU" dirty="0" smtClean="0">
                <a:solidFill>
                  <a:srgbClr val="FF21FF"/>
                </a:solidFill>
              </a:rPr>
              <a:t> </a:t>
            </a:r>
            <a:r>
              <a:rPr lang="hu-HU" dirty="0" err="1" smtClean="0">
                <a:solidFill>
                  <a:srgbClr val="FF21FF"/>
                </a:solidFill>
              </a:rPr>
              <a:t>tarrtalmaz</a:t>
            </a:r>
            <a:r>
              <a:rPr lang="hu-HU" dirty="0" smtClean="0">
                <a:solidFill>
                  <a:srgbClr val="FF21FF"/>
                </a:solidFill>
              </a:rPr>
              <a:t>, </a:t>
            </a:r>
            <a:r>
              <a:rPr lang="hu-HU" dirty="0">
                <a:solidFill>
                  <a:srgbClr val="FF21FF"/>
                </a:solidFill>
              </a:rPr>
              <a:t>jele: </a:t>
            </a:r>
            <a:r>
              <a:rPr lang="hu-HU" b="1" dirty="0" smtClean="0">
                <a:solidFill>
                  <a:srgbClr val="FF21FF"/>
                </a:solidFill>
              </a:rPr>
              <a:t>C</a:t>
            </a:r>
            <a:r>
              <a:rPr lang="hu-HU" b="1" baseline="-25000" dirty="0" smtClean="0">
                <a:solidFill>
                  <a:srgbClr val="FF21FF"/>
                </a:solidFill>
              </a:rPr>
              <a:t>60 </a:t>
            </a:r>
            <a:r>
              <a:rPr lang="hu-HU" baseline="-25000" dirty="0" smtClean="0">
                <a:solidFill>
                  <a:srgbClr val="FF21FF"/>
                </a:solidFill>
              </a:rPr>
              <a:t>,</a:t>
            </a:r>
            <a:r>
              <a:rPr lang="hu-HU" dirty="0" smtClean="0">
                <a:solidFill>
                  <a:srgbClr val="FF21FF"/>
                </a:solidFill>
              </a:rPr>
              <a:t> szabályos futball labda alakja van.</a:t>
            </a:r>
            <a:endParaRPr lang="hu-HU" dirty="0">
              <a:solidFill>
                <a:srgbClr val="FF21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21FF"/>
                </a:solidFill>
              </a:rPr>
              <a:t>Mesterségesen </a:t>
            </a:r>
            <a:r>
              <a:rPr lang="hu-HU" dirty="0">
                <a:solidFill>
                  <a:srgbClr val="FF21FF"/>
                </a:solidFill>
              </a:rPr>
              <a:t>is előállítható gyémánt grafitból igen nagy nyomáson.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2172" y="1920240"/>
            <a:ext cx="5042263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069" y="349873"/>
            <a:ext cx="2336074" cy="1325563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B3FF29"/>
                </a:solidFill>
                <a:latin typeface="Bahnschrift SemiBold SemiConden" panose="020B0502040204020203" pitchFamily="34" charset="0"/>
              </a:rPr>
              <a:t>A szén</a:t>
            </a:r>
            <a:endParaRPr lang="hu-HU" sz="6000" dirty="0">
              <a:solidFill>
                <a:srgbClr val="B3FF29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9006" y="1603242"/>
            <a:ext cx="3965665" cy="5254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A szén helye a </a:t>
            </a:r>
            <a:r>
              <a:rPr lang="hu-HU" dirty="0" err="1" smtClean="0"/>
              <a:t>priódusos</a:t>
            </a:r>
            <a:r>
              <a:rPr lang="hu-HU" dirty="0"/>
              <a:t> </a:t>
            </a:r>
            <a:r>
              <a:rPr lang="hu-HU" dirty="0" smtClean="0"/>
              <a:t>rendszerben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Az ásványi szén (keverék) fajtái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   tőzeg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smtClean="0"/>
              <a:t>  barna kőszén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smtClean="0"/>
              <a:t>  fekete kőszén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096" t="43996" r="3800" b="7882"/>
          <a:stretch/>
        </p:blipFill>
        <p:spPr>
          <a:xfrm>
            <a:off x="4611188" y="1481684"/>
            <a:ext cx="5760720" cy="2233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56239" t="23473" r="31072" b="58197"/>
          <a:stretch/>
        </p:blipFill>
        <p:spPr>
          <a:xfrm>
            <a:off x="4611188" y="588112"/>
            <a:ext cx="783773" cy="849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71355" t="23741" r="16258" b="58452"/>
          <a:stretch/>
        </p:blipFill>
        <p:spPr>
          <a:xfrm>
            <a:off x="9535885" y="491373"/>
            <a:ext cx="836023" cy="901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1415" t="53007" r="35300" b="14031"/>
          <a:stretch/>
        </p:blipFill>
        <p:spPr>
          <a:xfrm>
            <a:off x="4611188" y="4341811"/>
            <a:ext cx="4204063" cy="19504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768" y="3923802"/>
            <a:ext cx="2806337" cy="2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6000" dirty="0" smtClean="0">
                <a:latin typeface="Bahnschrift SemiBold SemiConden" panose="020B0502040204020203" pitchFamily="34" charset="0"/>
              </a:rPr>
              <a:t>Ezt árulja el a periódusos rendszer:</a:t>
            </a:r>
            <a:endParaRPr lang="hu-HU" sz="6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8613" y="1325563"/>
            <a:ext cx="5181600" cy="4077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Név – szén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Vegyjel – </a:t>
            </a:r>
            <a:r>
              <a:rPr lang="hu-HU" sz="3600" b="1" dirty="0" smtClean="0">
                <a:latin typeface="Bahnschrift SemiBold SemiConden" panose="020B0502040204020203" pitchFamily="34" charset="0"/>
              </a:rPr>
              <a:t>C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Rendszám – 6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Protonszám – 6 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Neutronszám – 6 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Elektronszám – 6</a:t>
            </a:r>
          </a:p>
          <a:p>
            <a:pPr marL="0" indent="0">
              <a:buNone/>
            </a:pPr>
            <a:r>
              <a:rPr lang="hu-HU" sz="3600" dirty="0" smtClean="0">
                <a:latin typeface="Bahnschrift SemiBold SemiConden" panose="020B0502040204020203" pitchFamily="34" charset="0"/>
              </a:rPr>
              <a:t>Elektron szerkezet – 2,4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hu-HU" sz="3600" dirty="0" smtClean="0">
              <a:latin typeface="Blackadder ITC" panose="04020505051007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36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hu-HU" sz="3900" dirty="0" smtClean="0">
                <a:latin typeface="Bahnschrift SemiBold SemiConden" panose="020B0502040204020203" pitchFamily="34" charset="0"/>
              </a:rPr>
              <a:t>Vegyérték </a:t>
            </a:r>
            <a:r>
              <a:rPr lang="hu-HU" sz="3900" dirty="0">
                <a:latin typeface="Bahnschrift SemiBold SemiConden" panose="020B0502040204020203" pitchFamily="34" charset="0"/>
              </a:rPr>
              <a:t>elektronszám – 4</a:t>
            </a:r>
          </a:p>
          <a:p>
            <a:pPr marL="0" indent="0">
              <a:buNone/>
            </a:pPr>
            <a:r>
              <a:rPr lang="hu-HU" sz="3900" dirty="0">
                <a:latin typeface="Bahnschrift SemiBold SemiConden" panose="020B0502040204020203" pitchFamily="34" charset="0"/>
              </a:rPr>
              <a:t>Vegyjel-vegyérték elektron </a:t>
            </a:r>
            <a:endParaRPr lang="hu-HU" sz="3900" dirty="0" smtClean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hu-HU" sz="3900" dirty="0" smtClean="0">
                <a:latin typeface="Bahnschrift SemiBold SemiConden" panose="020B0502040204020203" pitchFamily="34" charset="0"/>
              </a:rPr>
              <a:t>jelölés </a:t>
            </a:r>
            <a:r>
              <a:rPr lang="hu-HU" sz="3900" dirty="0">
                <a:latin typeface="Bahnschrift SemiBold SemiConden" panose="020B0502040204020203" pitchFamily="34" charset="0"/>
              </a:rPr>
              <a:t>– </a:t>
            </a:r>
            <a:r>
              <a:rPr lang="hu-HU" sz="3900" dirty="0" smtClean="0">
                <a:latin typeface="Bahnschrift SemiBold SemiConden" panose="020B0502040204020203" pitchFamily="34" charset="0"/>
              </a:rPr>
              <a:t> </a:t>
            </a:r>
            <a:r>
              <a:rPr lang="hu-HU" sz="3900" b="1" dirty="0">
                <a:latin typeface="Bahnschrift SemiBold SemiConden" panose="020B0502040204020203" pitchFamily="34" charset="0"/>
              </a:rPr>
              <a:t>C</a:t>
            </a:r>
            <a:endParaRPr lang="hu-HU" sz="39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hu-HU" sz="3900" dirty="0">
                <a:latin typeface="Bahnschrift SemiBold SemiConden" panose="020B0502040204020203" pitchFamily="34" charset="0"/>
              </a:rPr>
              <a:t>Pár nélküli elektronok száma – 4</a:t>
            </a:r>
          </a:p>
          <a:p>
            <a:pPr marL="0" indent="0">
              <a:buNone/>
            </a:pPr>
            <a:r>
              <a:rPr lang="hu-HU" sz="3900" dirty="0" smtClean="0">
                <a:latin typeface="Bahnschrift SemiBold SemiConden" panose="020B0502040204020203" pitchFamily="34" charset="0"/>
              </a:rPr>
              <a:t>Periódusszám – 2</a:t>
            </a:r>
          </a:p>
          <a:p>
            <a:pPr marL="0" indent="0">
              <a:buNone/>
            </a:pPr>
            <a:r>
              <a:rPr lang="hu-HU" sz="3900" dirty="0" smtClean="0">
                <a:latin typeface="Bahnschrift SemiBold SemiConden" panose="020B0502040204020203" pitchFamily="34" charset="0"/>
              </a:rPr>
              <a:t>Elektron héjak száma – 2 </a:t>
            </a:r>
          </a:p>
          <a:p>
            <a:pPr marL="0" indent="0">
              <a:buNone/>
            </a:pPr>
            <a:r>
              <a:rPr lang="hu-HU" sz="3900" dirty="0" smtClean="0">
                <a:latin typeface="Bahnschrift SemiBold SemiConden" panose="020B0502040204020203" pitchFamily="34" charset="0"/>
              </a:rPr>
              <a:t>Főcsoport </a:t>
            </a:r>
            <a:r>
              <a:rPr lang="hu-HU" sz="3900" dirty="0">
                <a:latin typeface="Bahnschrift SemiBold SemiConden" panose="020B0502040204020203" pitchFamily="34" charset="0"/>
              </a:rPr>
              <a:t>(szám, </a:t>
            </a:r>
            <a:r>
              <a:rPr lang="hu-HU" sz="3900" dirty="0" smtClean="0">
                <a:latin typeface="Bahnschrift SemiBold SemiConden" panose="020B0502040204020203" pitchFamily="34" charset="0"/>
              </a:rPr>
              <a:t>betű) </a:t>
            </a:r>
            <a:r>
              <a:rPr lang="hu-HU" sz="3900" dirty="0">
                <a:latin typeface="Bahnschrift SemiBold SemiConden" panose="020B0502040204020203" pitchFamily="34" charset="0"/>
              </a:rPr>
              <a:t>– IV. A </a:t>
            </a:r>
          </a:p>
          <a:p>
            <a:pPr marL="0" indent="0">
              <a:buNone/>
            </a:pPr>
            <a:r>
              <a:rPr lang="hu-HU" sz="3900" dirty="0">
                <a:latin typeface="Bahnschrift SemiBold SemiConden" panose="020B0502040204020203" pitchFamily="34" charset="0"/>
              </a:rPr>
              <a:t>1 móljának tömege – 12 g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04596" y="5528121"/>
            <a:ext cx="381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EE0060"/>
                </a:solidFill>
                <a:latin typeface="Bahnschrift SemiBold Condensed" panose="020B0502040204020203" pitchFamily="34" charset="0"/>
              </a:rPr>
              <a:t>14 dolgot lehet megállapítani ez által</a:t>
            </a:r>
            <a:endParaRPr lang="hu-HU" sz="3600" dirty="0">
              <a:solidFill>
                <a:srgbClr val="EE006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442282" y="2523485"/>
            <a:ext cx="203616" cy="186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8129666" y="2769821"/>
            <a:ext cx="203616" cy="186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129666" y="2183995"/>
            <a:ext cx="203616" cy="186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926050" y="2523486"/>
            <a:ext cx="203616" cy="186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18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865" y="-16402"/>
            <a:ext cx="5512526" cy="121929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Bahnschrift SemiBold SemiConden" panose="020B0502040204020203" pitchFamily="34" charset="0"/>
              </a:rPr>
              <a:t>A Gyémánt kristályrácsa</a:t>
            </a:r>
            <a:endParaRPr lang="hu-H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839" y="1595065"/>
            <a:ext cx="4415245" cy="4988901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Bahnschrift SemiBold Condensed" panose="020B0502040204020203" pitchFamily="34" charset="0"/>
              </a:rPr>
              <a:t>Tetraéderes </a:t>
            </a:r>
            <a:r>
              <a:rPr lang="hu-HU" sz="3600" dirty="0" smtClean="0">
                <a:latin typeface="Bahnschrift SemiBold Condensed" panose="020B0502040204020203" pitchFamily="34" charset="0"/>
              </a:rPr>
              <a:t>szerkezet</a:t>
            </a:r>
            <a:endParaRPr lang="hu-HU" sz="3600" dirty="0">
              <a:latin typeface="Bahnschrift SemiBold Condensed" panose="020B0502040204020203" pitchFamily="34" charset="0"/>
            </a:endParaRPr>
          </a:p>
          <a:p>
            <a:endParaRPr lang="hu-HU" sz="3600" dirty="0" smtClean="0">
              <a:latin typeface="Bahnschrift SemiBold Condensed" panose="020B0502040204020203" pitchFamily="34" charset="0"/>
            </a:endParaRPr>
          </a:p>
          <a:p>
            <a:endParaRPr lang="hu-HU" sz="3600" dirty="0">
              <a:latin typeface="Bahnschrift SemiBold Condensed" panose="020B0502040204020203" pitchFamily="34" charset="0"/>
            </a:endParaRPr>
          </a:p>
          <a:p>
            <a:r>
              <a:rPr lang="hu-HU" sz="3600" dirty="0" smtClean="0">
                <a:latin typeface="Bahnschrift SemiBold Condensed" panose="020B0502040204020203" pitchFamily="34" charset="0"/>
              </a:rPr>
              <a:t>Erős kovalens kötések</a:t>
            </a:r>
          </a:p>
          <a:p>
            <a:endParaRPr lang="hu-HU" sz="3600" dirty="0">
              <a:latin typeface="Bahnschrift SemiBold Condensed" panose="020B0502040204020203" pitchFamily="34" charset="0"/>
            </a:endParaRPr>
          </a:p>
          <a:p>
            <a:endParaRPr lang="hu-HU" sz="3600" dirty="0" smtClean="0">
              <a:latin typeface="Bahnschrift SemiBold Condensed" panose="020B0502040204020203" pitchFamily="34" charset="0"/>
            </a:endParaRPr>
          </a:p>
          <a:p>
            <a:endParaRPr lang="hu-HU" sz="3600" dirty="0">
              <a:latin typeface="Bahnschrift SemiBold Condensed" panose="020B0502040204020203" pitchFamily="34" charset="0"/>
            </a:endParaRPr>
          </a:p>
          <a:p>
            <a:r>
              <a:rPr lang="hu-HU" sz="3600" dirty="0" smtClean="0">
                <a:latin typeface="Bahnschrift SemiBold Condensed" panose="020B0502040204020203" pitchFamily="34" charset="0"/>
              </a:rPr>
              <a:t>Atomrács </a:t>
            </a:r>
            <a:endParaRPr lang="hu-HU" sz="3600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539" y="849085"/>
            <a:ext cx="4144407" cy="3767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4415245" y="4846321"/>
            <a:ext cx="7040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dirty="0"/>
              <a:t>A szénatomok úgy helyezkednek el benne, mintha a metánban a hidrogének helyén is szénatomok lennének és minden egyes szénatom egy újabb tetraéder részét alkotná. A tiszta gyémánt </a:t>
            </a:r>
            <a:r>
              <a:rPr lang="hu-HU" sz="2400" b="1" dirty="0" smtClean="0"/>
              <a:t>színtelen </a:t>
            </a:r>
            <a:r>
              <a:rPr lang="hu-HU" sz="2400" b="1" dirty="0"/>
              <a:t>kristályokból áll.</a:t>
            </a:r>
          </a:p>
        </p:txBody>
      </p:sp>
      <p:sp>
        <p:nvSpPr>
          <p:cNvPr id="6" name="Folyamatábra: Bekötés 5"/>
          <p:cNvSpPr/>
          <p:nvPr/>
        </p:nvSpPr>
        <p:spPr>
          <a:xfrm>
            <a:off x="5211209" y="2406334"/>
            <a:ext cx="352697" cy="32657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Bekötés 7"/>
          <p:cNvSpPr/>
          <p:nvPr/>
        </p:nvSpPr>
        <p:spPr>
          <a:xfrm>
            <a:off x="5450694" y="3332710"/>
            <a:ext cx="352697" cy="32657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Bekötés 8"/>
          <p:cNvSpPr/>
          <p:nvPr/>
        </p:nvSpPr>
        <p:spPr>
          <a:xfrm>
            <a:off x="4091723" y="2807859"/>
            <a:ext cx="352697" cy="32657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Bekötés 9"/>
          <p:cNvSpPr/>
          <p:nvPr/>
        </p:nvSpPr>
        <p:spPr>
          <a:xfrm>
            <a:off x="6323729" y="2807859"/>
            <a:ext cx="352697" cy="32657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/>
          <p:nvPr/>
        </p:nvSpPr>
        <p:spPr>
          <a:xfrm>
            <a:off x="5207726" y="985929"/>
            <a:ext cx="352697" cy="32657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>
            <a:stCxn id="11" idx="4"/>
            <a:endCxn id="6" idx="0"/>
          </p:cNvCxnSpPr>
          <p:nvPr/>
        </p:nvCxnSpPr>
        <p:spPr>
          <a:xfrm>
            <a:off x="5384075" y="1312501"/>
            <a:ext cx="3483" cy="1093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6" idx="6"/>
            <a:endCxn id="10" idx="2"/>
          </p:cNvCxnSpPr>
          <p:nvPr/>
        </p:nvCxnSpPr>
        <p:spPr>
          <a:xfrm>
            <a:off x="5563906" y="2569620"/>
            <a:ext cx="759823" cy="401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>
            <a:stCxn id="6" idx="2"/>
            <a:endCxn id="9" idx="7"/>
          </p:cNvCxnSpPr>
          <p:nvPr/>
        </p:nvCxnSpPr>
        <p:spPr>
          <a:xfrm flipH="1">
            <a:off x="4392769" y="2569620"/>
            <a:ext cx="818440" cy="28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6" idx="4"/>
            <a:endCxn id="8" idx="0"/>
          </p:cNvCxnSpPr>
          <p:nvPr/>
        </p:nvCxnSpPr>
        <p:spPr>
          <a:xfrm>
            <a:off x="5387558" y="2732906"/>
            <a:ext cx="239485" cy="59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" y="2053441"/>
            <a:ext cx="6112571" cy="34437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782" y="209622"/>
            <a:ext cx="6684418" cy="795849"/>
          </a:xfrm>
        </p:spPr>
        <p:txBody>
          <a:bodyPr/>
          <a:lstStyle/>
          <a:p>
            <a:r>
              <a:rPr lang="hu-HU" dirty="0" smtClean="0">
                <a:solidFill>
                  <a:srgbClr val="B3FF29"/>
                </a:solidFill>
                <a:latin typeface="Bahnschrift SemiBold SemiConden" panose="020B0502040204020203" pitchFamily="34" charset="0"/>
              </a:rPr>
              <a:t>A Gyémánt tulajdonságai</a:t>
            </a:r>
            <a:endParaRPr lang="hu-HU" dirty="0">
              <a:solidFill>
                <a:srgbClr val="B3FF29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27136" y="1312428"/>
            <a:ext cx="5157787" cy="705393"/>
          </a:xfrm>
        </p:spPr>
        <p:txBody>
          <a:bodyPr>
            <a:normAutofit fontScale="92500"/>
          </a:bodyPr>
          <a:lstStyle/>
          <a:p>
            <a:r>
              <a:rPr lang="hu-HU" sz="4400" dirty="0" smtClean="0">
                <a:solidFill>
                  <a:srgbClr val="B3FF29"/>
                </a:solidFill>
              </a:rPr>
              <a:t>Erős kovalens kötések</a:t>
            </a:r>
            <a:endParaRPr lang="hu-HU" sz="4400" dirty="0">
              <a:solidFill>
                <a:srgbClr val="B3FF29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151222" y="5072473"/>
            <a:ext cx="5157787" cy="1097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 smtClean="0">
                <a:solidFill>
                  <a:srgbClr val="B3FF29"/>
                </a:solidFill>
              </a:rPr>
              <a:t>Nincsenek elektronok amelyek elmozdulhatnak</a:t>
            </a:r>
            <a:endParaRPr lang="hu-HU" sz="3600" b="1" dirty="0">
              <a:solidFill>
                <a:srgbClr val="B3FF29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7685563" y="1021012"/>
            <a:ext cx="4349931" cy="808741"/>
          </a:xfrm>
        </p:spPr>
        <p:txBody>
          <a:bodyPr>
            <a:noAutofit/>
          </a:bodyPr>
          <a:lstStyle/>
          <a:p>
            <a:r>
              <a:rPr lang="hu-HU" sz="2800" b="0" dirty="0" smtClean="0">
                <a:solidFill>
                  <a:srgbClr val="B3FF29"/>
                </a:solidFill>
              </a:rPr>
              <a:t>A természetben előforduló legkeményebb anyag </a:t>
            </a:r>
            <a:endParaRPr lang="hu-HU" sz="2800" b="0" dirty="0">
              <a:solidFill>
                <a:srgbClr val="B3FF29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7737566" y="2495164"/>
            <a:ext cx="3884023" cy="436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rgbClr val="B3FF29"/>
                </a:solidFill>
              </a:rPr>
              <a:t>Magas olvadás és forráspont</a:t>
            </a:r>
          </a:p>
          <a:p>
            <a:endParaRPr lang="hu-HU" sz="3600" dirty="0" smtClean="0">
              <a:solidFill>
                <a:srgbClr val="B3FF29"/>
              </a:solidFill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B3FF29"/>
              </a:solidFill>
            </a:endParaRPr>
          </a:p>
          <a:p>
            <a:pPr marL="0" indent="0">
              <a:buNone/>
            </a:pPr>
            <a:endParaRPr lang="hu-HU" sz="3600" dirty="0" smtClean="0">
              <a:solidFill>
                <a:srgbClr val="B3FF29"/>
              </a:solidFill>
            </a:endParaRPr>
          </a:p>
          <a:p>
            <a:pPr marL="0" indent="0">
              <a:buNone/>
            </a:pPr>
            <a:r>
              <a:rPr lang="hu-HU" sz="3600" dirty="0" smtClean="0">
                <a:solidFill>
                  <a:srgbClr val="B3FF29"/>
                </a:solidFill>
              </a:rPr>
              <a:t>Nem vezető</a:t>
            </a:r>
            <a:endParaRPr lang="hu-HU" sz="3600" dirty="0">
              <a:solidFill>
                <a:srgbClr val="B3FF29"/>
              </a:solidFill>
            </a:endParaRPr>
          </a:p>
          <a:p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09009" y="1298611"/>
            <a:ext cx="2037706" cy="461690"/>
          </a:xfrm>
          <a:prstGeom prst="rightArrow">
            <a:avLst/>
          </a:prstGeom>
          <a:solidFill>
            <a:schemeClr val="tx1"/>
          </a:solidFill>
          <a:ln>
            <a:solidFill>
              <a:srgbClr val="B3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1333242">
            <a:off x="5298669" y="2280474"/>
            <a:ext cx="2271672" cy="391424"/>
          </a:xfrm>
          <a:prstGeom prst="rightArrow">
            <a:avLst/>
          </a:prstGeom>
          <a:solidFill>
            <a:schemeClr val="tx1"/>
          </a:solidFill>
          <a:ln>
            <a:solidFill>
              <a:srgbClr val="B3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210888" y="5528129"/>
            <a:ext cx="2233948" cy="403676"/>
          </a:xfrm>
          <a:prstGeom prst="rightArrow">
            <a:avLst/>
          </a:prstGeom>
          <a:solidFill>
            <a:schemeClr val="tx1"/>
          </a:solidFill>
          <a:ln>
            <a:solidFill>
              <a:srgbClr val="B3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874726" cy="816904"/>
          </a:xfrm>
        </p:spPr>
        <p:txBody>
          <a:bodyPr>
            <a:noAutofit/>
          </a:bodyPr>
          <a:lstStyle/>
          <a:p>
            <a:r>
              <a:rPr lang="hu-HU" sz="5400" dirty="0" smtClean="0">
                <a:latin typeface="Bahnschrift SemiBold SemiConden" panose="020B0502040204020203" pitchFamily="34" charset="0"/>
              </a:rPr>
              <a:t> </a:t>
            </a:r>
            <a:r>
              <a:rPr lang="hu-HU" sz="5400" b="1" dirty="0" smtClean="0">
                <a:solidFill>
                  <a:srgbClr val="EE0060"/>
                </a:solidFill>
                <a:latin typeface="Bahnschrift SemiBold SemiConden" panose="020B0502040204020203" pitchFamily="34" charset="0"/>
              </a:rPr>
              <a:t>A Gyémánt egyéb jellemzői </a:t>
            </a:r>
            <a:endParaRPr lang="hu-HU" sz="5400" b="1" dirty="0">
              <a:solidFill>
                <a:srgbClr val="EE0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1148" y="1446805"/>
            <a:ext cx="6259285" cy="63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rgbClr val="EE0060"/>
                </a:solidFill>
                <a:latin typeface="Bahnschrift SemiBold SemiConden" panose="020B0502040204020203" pitchFamily="34" charset="0"/>
              </a:rPr>
              <a:t>Vajon mivé lehet elégetni?                          </a:t>
            </a:r>
            <a:endParaRPr lang="hu-HU" sz="3600" dirty="0">
              <a:solidFill>
                <a:srgbClr val="EE0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64471" y="2342298"/>
            <a:ext cx="2646319" cy="75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sz="4400" baseline="-250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44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O</a:t>
            </a:r>
            <a:r>
              <a:rPr lang="hu-HU" sz="4400" baseline="-250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44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CO</a:t>
            </a:r>
            <a:r>
              <a:rPr lang="hu-HU" sz="4400" baseline="-25000" dirty="0" smtClean="0">
                <a:solidFill>
                  <a:srgbClr val="EE0060"/>
                </a:solidFill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u-HU" sz="4400" dirty="0">
              <a:solidFill>
                <a:srgbClr val="EE0060"/>
              </a:solidFill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0" y="496625"/>
            <a:ext cx="3504465" cy="44939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973" y="1446805"/>
            <a:ext cx="1927952" cy="19279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22365" y="3374757"/>
            <a:ext cx="117696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EE0060"/>
                </a:solidFill>
              </a:rPr>
              <a:t>JELLEMZŐI: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B3FF29"/>
                </a:solidFill>
              </a:rPr>
              <a:t>720-1000°C-on oxigén jelenlétében CO2-vé ég el;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B3FF29"/>
                </a:solidFill>
              </a:rPr>
              <a:t>nitrogén gázban elektromos ív hatására grafittá alakul át;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B3FF29"/>
                </a:solidFill>
              </a:rPr>
              <a:t>1500 fokon spontán grafittá alakul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B3FF29"/>
                </a:solidFill>
              </a:rPr>
              <a:t>csak a K2Cr2O7 és H2SO4 elegye vagy a K2CO3-olvadék marja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000" b="1" dirty="0">
                <a:solidFill>
                  <a:srgbClr val="B3FF29"/>
                </a:solidFill>
              </a:rPr>
              <a:t>dörzsölésre pozitív töltést nyer </a:t>
            </a:r>
            <a:endParaRPr lang="hu-HU" sz="2000" b="1" dirty="0" smtClean="0">
              <a:solidFill>
                <a:srgbClr val="B3FF29"/>
              </a:solidFill>
            </a:endParaRP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hu-HU" sz="2000" b="1" dirty="0">
                <a:solidFill>
                  <a:srgbClr val="05C8CD"/>
                </a:solidFill>
              </a:rPr>
              <a:t>Nagy fénytörés és színszórás, ami a kő lapjain többszörösen színekre bontja a fehér fényt; </a:t>
            </a:r>
            <a:endParaRPr lang="hu-HU" sz="2000" b="1" dirty="0" smtClean="0">
              <a:solidFill>
                <a:srgbClr val="05C8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05C8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olvadáspontja </a:t>
            </a:r>
            <a:r>
              <a:rPr lang="hu-HU" sz="2000" b="1" dirty="0">
                <a:solidFill>
                  <a:srgbClr val="05C8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3547 Celsius fok a forráspontja pedig 4827 Celsius fok</a:t>
            </a:r>
            <a:r>
              <a:rPr lang="hu-HU" sz="2000" b="1" dirty="0" smtClean="0">
                <a:solidFill>
                  <a:srgbClr val="05C8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hu-HU" sz="2000" b="1" dirty="0" smtClean="0">
                <a:solidFill>
                  <a:srgbClr val="05C8CD"/>
                </a:solidFill>
              </a:rPr>
              <a:t>Sűrűsége feltűnően nagy, mert a szénatom átmérője kicsi</a:t>
            </a:r>
            <a:endParaRPr lang="hu-HU" sz="2000" b="1" dirty="0">
              <a:solidFill>
                <a:srgbClr val="05C8CD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hu-HU" sz="2000" b="1" dirty="0">
                <a:solidFill>
                  <a:srgbClr val="EE0060"/>
                </a:solidFill>
              </a:rPr>
              <a:t>150 km-es mélységben keletkezik magas </a:t>
            </a:r>
            <a:r>
              <a:rPr lang="hu-HU" sz="2000" b="1" dirty="0" smtClean="0">
                <a:solidFill>
                  <a:srgbClr val="EE0060"/>
                </a:solidFill>
              </a:rPr>
              <a:t>nyomáson</a:t>
            </a:r>
            <a:endParaRPr lang="hu-HU" sz="2000" b="1" dirty="0">
              <a:solidFill>
                <a:srgbClr val="EE0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A </a:t>
            </a:r>
            <a:r>
              <a:rPr lang="hu-HU" sz="8000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G</a:t>
            </a:r>
            <a:r>
              <a:rPr lang="hu-HU" sz="8000" dirty="0" smtClean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yémánt felhasználása</a:t>
            </a:r>
            <a:endParaRPr lang="hu-HU" sz="8000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885" y="1979311"/>
            <a:ext cx="6189617" cy="3810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4300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Ipari felhasználása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Véső, fúró és vágószerszámokat készítenek belőle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u-H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Valószínűleg már a </a:t>
            </a:r>
            <a:r>
              <a:rPr lang="hu-HU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szájunkba </a:t>
            </a:r>
            <a:r>
              <a:rPr lang="hu-HU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került a gyémántból, legalábbis a fogorvosok tesznek róla: amikor fúrják a fogat, azt egy gyémánttal bevont fúrófejjel teszik.</a:t>
            </a:r>
          </a:p>
          <a:p>
            <a:pPr marL="0" indent="0">
              <a:buNone/>
            </a:pPr>
            <a:endParaRPr lang="hu-HU" sz="3000" dirty="0" smtClean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hu-HU" sz="4300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Ékszer készítése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A nyers gyémántok 80%-a nem alkalmas briliáns készítésére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42" b="82943" l="14258" r="91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3440" y="1395534"/>
            <a:ext cx="8255302" cy="63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870</Words>
  <Application>Microsoft Office PowerPoint</Application>
  <PresentationFormat>Szélesvásznú</PresentationFormat>
  <Paragraphs>128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Algerian</vt:lpstr>
      <vt:lpstr>Arial</vt:lpstr>
      <vt:lpstr>Bahnschrift SemiBold Condensed</vt:lpstr>
      <vt:lpstr>Bahnschrift SemiBold SemiConden</vt:lpstr>
      <vt:lpstr>Blackadder ITC</vt:lpstr>
      <vt:lpstr>Calibri</vt:lpstr>
      <vt:lpstr>Calibri Light</vt:lpstr>
      <vt:lpstr>Times New Roman</vt:lpstr>
      <vt:lpstr>Wingdings</vt:lpstr>
      <vt:lpstr>Office-téma</vt:lpstr>
      <vt:lpstr>PowerPoint-bemutató</vt:lpstr>
      <vt:lpstr>A GYÉMÁNT</vt:lpstr>
      <vt:lpstr>A Gyémánt</vt:lpstr>
      <vt:lpstr>A szén</vt:lpstr>
      <vt:lpstr>Ezt árulja el a periódusos rendszer:</vt:lpstr>
      <vt:lpstr>A Gyémánt kristályrácsa</vt:lpstr>
      <vt:lpstr>A Gyémánt tulajdonságai</vt:lpstr>
      <vt:lpstr> A Gyémánt egyéb jellemzői </vt:lpstr>
      <vt:lpstr>A Gyémánt felhasználása</vt:lpstr>
      <vt:lpstr>ÉRDEKESSÉGEK</vt:lpstr>
      <vt:lpstr>ÉRDEKESSÉGEK</vt:lpstr>
      <vt:lpstr>A VILÁG LEGNAGYOBB  CSISZOLT GYÉMÁNTJAI</vt:lpstr>
      <vt:lpstr>GYÉMÁNT CSISZOLÁS FORMÁI</vt:lpstr>
      <vt:lpstr>A GYÉMÁNT ÉRTÉKE</vt:lpstr>
      <vt:lpstr>ISTENEK SZEME</vt:lpstr>
      <vt:lpstr>GYÉMÁNTIMITÁCIÓK</vt:lpstr>
      <vt:lpstr>Köszönöm a figyelmet!  Sziasztok!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GYÉMÁNT</dc:title>
  <dc:creator>user</dc:creator>
  <cp:lastModifiedBy>user</cp:lastModifiedBy>
  <cp:revision>101</cp:revision>
  <dcterms:created xsi:type="dcterms:W3CDTF">2020-01-01T13:16:23Z</dcterms:created>
  <dcterms:modified xsi:type="dcterms:W3CDTF">2020-04-08T16:40:16Z</dcterms:modified>
</cp:coreProperties>
</file>