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51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703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32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33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65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78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3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77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36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2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80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0C276-3B3E-481A-B556-5653844A9DA4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38CA7-4626-47E7-AD26-6B59E6601E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6749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8.B/C Osztálykirándulás: 2020. 05. 08.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706624"/>
            <a:ext cx="9144000" cy="3749040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Útvonal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Budapest - Tatabánya - János-forrás 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Ranzinger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-kilátó – Turul -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Tatabánya - Budapest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Indulás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Budapest 08:10 - érkezés Tatabányára 08:55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Találkozó: Kelenföld Pu. 07:45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Hazautazás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Tatabánya 16:10 - érkezés Budapest 16:55</a:t>
            </a:r>
          </a:p>
        </p:txBody>
      </p:sp>
    </p:spTree>
    <p:extLst>
      <p:ext uri="{BB962C8B-B14F-4D97-AF65-F5344CB8AC3E}">
        <p14:creationId xmlns:p14="http://schemas.microsoft.com/office/powerpoint/2010/main" val="164021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2648" y="1418001"/>
            <a:ext cx="10149840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szobor története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1896-os millenniumi ünnepségek, azaz a honfoglalás, honalapítás ezredik évfordulójának keretén belül bízták meg </a:t>
            </a:r>
            <a:r>
              <a:rPr lang="hu-HU" sz="2400" dirty="0" err="1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Donáth</a:t>
            </a:r>
            <a:r>
              <a:rPr lang="hu-HU" sz="2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Gyula szobrászt a Turul-emlékmű elkészítésével, azonban pénzhiány miatt csak jóval később, 1907-ben készült el. Ez a dátum viszont épp annak a csatának az ezredik évfordulóját jelentette, amelyben a középkori krónikák szerint a mai Tatabánya területén, az egykori </a:t>
            </a:r>
            <a:r>
              <a:rPr lang="hu-HU" sz="2400" dirty="0" err="1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Bánhidán</a:t>
            </a:r>
            <a:r>
              <a:rPr lang="hu-HU" sz="2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aratott győzelmet Árpád vezér serege Szvatopluk morva fejedelem felett 907-ben. A szobrász hasonló, de valamivel kisebb (6 méteres) turul szobrát két évvel korábban készítette el, a budai várban a mai Sikló felső állomásánál láthatjuk.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1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6112" y="1514887"/>
            <a:ext cx="10698480" cy="343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hu-HU" sz="2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tatabányai szobor "élete" nem volt zökkenőmentes, kisebb csoda, hogy még mindig áll. Először 1919-ben a kommunisták rongálták meg. Klebelsberg Kunó kultuszminiszter 1926-ban külön rendeletben intézkedett a helyreállításáról, ami </a:t>
            </a:r>
            <a:r>
              <a:rPr lang="hu-HU" sz="2400" dirty="0" err="1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Keviczky</a:t>
            </a:r>
            <a:r>
              <a:rPr lang="hu-HU" sz="2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Hugó szobrászművész vezetésével meg is valósult. 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hu-HU" sz="2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Rákosi-korszakban pedig el akarták távolítani a szobrot, de ez végül nem történt meg. Az évtizedek alatti elhanyagoltságban azonban nagyon rossz állapotba került, így a rendszerváltás után alapos felújításra szorult. 1992-ben ismét felavatták a megújult emlékművet, ekkor került a város címerébe is.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2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16" y="460072"/>
            <a:ext cx="8266176" cy="61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2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03408"/>
              </p:ext>
            </p:extLst>
          </p:nvPr>
        </p:nvGraphicFramePr>
        <p:xfrm>
          <a:off x="1121004" y="2982806"/>
          <a:ext cx="10515600" cy="1905000"/>
        </p:xfrm>
        <a:graphic>
          <a:graphicData uri="http://schemas.openxmlformats.org/drawingml/2006/table">
            <a:tbl>
              <a:tblPr firstRow="1" firstCol="1" bandRow="1"/>
              <a:tblGrid>
                <a:gridCol w="5257800">
                  <a:extLst>
                    <a:ext uri="{9D8B030D-6E8A-4147-A177-3AD203B41FA5}">
                      <a16:colId xmlns:a16="http://schemas.microsoft.com/office/drawing/2014/main" val="98386715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7631906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R="190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3111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0313" y="481856"/>
            <a:ext cx="117315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Innen már nincs más dolgunk, csak lesétálni 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Tatabányára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azon a 240 lépcsőfokon, amely a szobor alatt ereszkedik le a városba és megtekinteni a Bányászati és Ipari Skanzent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Kép 7" descr="Bányászati és Ipari Skanzen, Tatabá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99" y="1499138"/>
            <a:ext cx="5825293" cy="3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313" y="5074092"/>
            <a:ext cx="118288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A0D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1988-ban megnyitott ipari skanzen az első olyan természetes környezetben kialakított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rgbClr val="0A0D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A0D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rgbClr val="0A0D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badtéri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A0D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múzeum hazánkban, amely az ipari munkások, elsősorban a bányászok élet- és munka-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A0D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körülményeit hivatott hitelesen bemutatni, s amelynek fontos célja a bányász hagyományok é-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rgbClr val="0A0D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letben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A0D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tartása.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7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2336" y="1106424"/>
            <a:ext cx="11036808" cy="2862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5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Sajnos </a:t>
            </a:r>
            <a:r>
              <a:rPr lang="hu-HU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ez </a:t>
            </a:r>
            <a:r>
              <a:rPr lang="hu-HU" sz="5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csak </a:t>
            </a:r>
            <a:r>
              <a:rPr lang="hu-HU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terv maradt</a:t>
            </a:r>
            <a:r>
              <a:rPr lang="hu-HU" sz="5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5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                      ....</a:t>
            </a:r>
            <a:r>
              <a:rPr lang="hu-HU" sz="5400" dirty="0">
                <a:solidFill>
                  <a:srgbClr val="222222"/>
                </a:solidFill>
                <a:latin typeface="Arial" panose="020B0604020202020204" pitchFamily="34" charset="0"/>
              </a:rPr>
              <a:t>de kitűnő terv, </a:t>
            </a:r>
            <a:r>
              <a:rPr lang="hu-HU" sz="5400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hu-HU" sz="5400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hu-HU" sz="5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ami </a:t>
            </a:r>
            <a:r>
              <a:rPr lang="hu-HU" sz="5400" dirty="0">
                <a:solidFill>
                  <a:srgbClr val="222222"/>
                </a:solidFill>
                <a:latin typeface="Arial" panose="020B0604020202020204" pitchFamily="34" charset="0"/>
              </a:rPr>
              <a:t>később megvalósítható!!</a:t>
            </a:r>
            <a:endParaRPr lang="hu-H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58" y="4186428"/>
            <a:ext cx="22764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40664" y="-519388"/>
            <a:ext cx="10104120" cy="671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400" b="1" dirty="0" smtClean="0">
              <a:solidFill>
                <a:srgbClr val="606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400" b="1" dirty="0" smtClean="0">
              <a:solidFill>
                <a:srgbClr val="606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400" b="1" dirty="0" smtClean="0">
              <a:solidFill>
                <a:srgbClr val="606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400" b="1" dirty="0" smtClean="0">
              <a:solidFill>
                <a:srgbClr val="606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400" b="1" dirty="0" smtClean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kirándulást a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Tatabányai vasútállomáson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kezdjük. </a:t>
            </a:r>
            <a:r>
              <a:rPr lang="hu-HU" sz="2400" dirty="0" err="1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Átsétálunk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bevásárló központ melletti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aluljárón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majd egyenesen a hegy felé indulunk. A következő sarkon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balra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fordulunk, és a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piros karika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jelzésen haladunk egy árnyas utcán vagy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sarkot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400" dirty="0" smtClean="0">
              <a:solidFill>
                <a:srgbClr val="1620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Jobbra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kanyarodunk, majd átkelünk az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autópálya alatti átjárón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és egy rövid aszfaltos szakasz után - amely az autópályával párhuzamosan halad - ismét a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hegy felé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kanyarodunk és egy hétvégi házakkal övezett utcán megyünk amíg el nem érjük a végét. Itt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balra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egy meredek kis ösvényen kell felmászni a másik utcába.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solidFill>
                  <a:srgbClr val="1620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6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14984" y="-908614"/>
            <a:ext cx="982833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1" i="0" u="none" strike="noStrike" cap="none" normalizeH="0" baseline="0" dirty="0" smtClean="0">
              <a:ln>
                <a:noFill/>
              </a:ln>
              <a:solidFill>
                <a:srgbClr val="606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400" b="1" dirty="0">
              <a:solidFill>
                <a:srgbClr val="606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1" i="0" u="none" strike="noStrike" cap="none" normalizeH="0" baseline="0" dirty="0" smtClean="0">
              <a:ln>
                <a:noFill/>
              </a:ln>
              <a:solidFill>
                <a:srgbClr val="606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400" b="1" i="0" u="none" strike="noStrike" cap="none" normalizeH="0" baseline="0" dirty="0" smtClean="0">
              <a:ln>
                <a:noFill/>
              </a:ln>
              <a:solidFill>
                <a:srgbClr val="606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400" b="1" dirty="0">
              <a:solidFill>
                <a:srgbClr val="606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Néhány száz méter megtétele után bekanyarodunk az erdőbe.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 völgy alján folytatjuk a sétát, amíg el nem érjük a 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János-forrást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Kellemes hideg vizével olthatjuk szomjunk. Érdemes a kulacsot is újra tölteni.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Kép 1" descr="A János-forrás és a mellette levő pihenő és tűzrakó hely Forrás: Nyáry Ta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" y="2001884"/>
            <a:ext cx="9564624" cy="45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9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2025" y="310896"/>
            <a:ext cx="12217738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Ha kipihentük magunkat, haladunk tovább a völgyön felfele. Két - háromszáz méter megtétele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után 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élesen jobbra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kanyarodik a jelzés egy kereszteződésben. Könnyen észrevehető, mert 5 jel-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zés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van a fán.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Rövidesen egy 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élesebb bal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kanyar következik, aztán egy árkon kelünk át, és visszacsatlakozunk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piros kereszt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jelzésbe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hu-HU" alt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Kép 2" descr="Rövid, de meredek kaptató a Csúcsos-hegy oldalában a piros háromszög jelzésen Forrá: Nyáry Ta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40" y="2359152"/>
            <a:ext cx="7311712" cy="3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63040" y="6301628"/>
            <a:ext cx="7934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Rövid, de meredek kaptató a Csúcsos-hegy oldalában a piros háromszög jelzésen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5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33272" y="2444308"/>
            <a:ext cx="1187805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Száz méter után újabb elágazás, majd rátérünk a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piros háromszög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jelzésre. </a:t>
            </a:r>
            <a:endParaRPr lang="hu-HU" sz="2400" dirty="0" smtClean="0">
              <a:solidFill>
                <a:srgbClr val="1620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400" dirty="0" smtClean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Ezen 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jutunk fel kirándulásunk második látványosságához a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Csúcsos-hegyre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400" dirty="0" smtClean="0">
              <a:solidFill>
                <a:srgbClr val="1620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400" dirty="0" smtClean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út itt másfél kilométeren át meglehetősen meredek, de érdemes vállalni a </a:t>
            </a:r>
            <a:endParaRPr lang="hu-HU" sz="2400" dirty="0" smtClean="0">
              <a:solidFill>
                <a:srgbClr val="1620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400" dirty="0" smtClean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kaptatót</a:t>
            </a:r>
            <a:r>
              <a:rPr lang="hu-HU" sz="2400" dirty="0">
                <a:solidFill>
                  <a:srgbClr val="1620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2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64592"/>
            <a:ext cx="1134201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Amikor felérünk, a jutalom sem marad el, hiszen felmászhatunk a </a:t>
            </a:r>
            <a:r>
              <a:rPr kumimoji="0" lang="hu-HU" altLang="hu-HU" sz="2400" b="1" i="0" u="none" strike="noStrike" cap="none" normalizeH="0" baseline="0" dirty="0" err="1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Ranzinger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-kilátóba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ahonnan minden irányban káprázatos panoráma fogad. A kilátó egy 30 méter magas akna-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toronyból lett átalakítva és egy bányász szerencsétlenségnek állít emléket. 2008-ban lett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felújítva, azóta viseli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Ranzinger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Vince bányamérnök nevét.</a:t>
            </a:r>
            <a:b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Kép 3" descr="A Ranzinger kilátó Forrás: Nyáry Ta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20" y="1846659"/>
            <a:ext cx="4146550" cy="46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76221" y="6490729"/>
            <a:ext cx="2053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Ranzinger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kilátó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31597" y="395877"/>
            <a:ext cx="10724924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Panoráma les és pihenés után folytathatjuk utunkat a hegyen, továbbra is a 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háromszögön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maradva, nagyon lankásan lefelé sétálva egy erdei sétányon, egy kilo-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méter megtétele után kissé jobbra kanyarodva és a 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piros barlang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jelzésre térve érjük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 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Szelim-barlangot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Kép 4" descr="Tatabánya látképe úton a barlang felé Forrás: Nyáry Ta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27" y="2036190"/>
            <a:ext cx="7202078" cy="442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01039" y="6457890"/>
            <a:ext cx="4080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Tatabánya látképe úton a barlang felé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7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2880" y="360343"/>
            <a:ext cx="1178755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16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Szelim-barlang egy nagyon látványos, óriási üreg, melynek a két oldalsó bejáratán kívül 2 beszakadt plafon nyílása is van, igazi vadregény. 45 méter hosszú és 27 méter széles, helyen-ként 10  - 12 méter magas terem. Nevének eredete vitatott, egyik lehetőség, hogy Szulejmán szultán itt jártakor keletkezett, más források szerint a szemre hasonlító nagy bejáratról kapta a nevét. Őslénytani, régészeti szempontból is igen fontos, védett hely.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Kép 5" descr="A barlang elülső bejárata belülről fotózva Forrás: Nyáry Ta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32" y="2454783"/>
            <a:ext cx="5163928" cy="38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3100" y="6382674"/>
            <a:ext cx="4012702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barlang elülső bejárata belülről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fotózva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0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58368" y="543305"/>
            <a:ext cx="10771632" cy="585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hu-HU" sz="2400" dirty="0">
                <a:solidFill>
                  <a:srgbClr val="1620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Az elülső nagy nyíláson elhagyva a barlangot, egy kis perem ösvényen elérjük a lépcsőt, és ezen felmászva 2 forduló után megérkezünk a </a:t>
            </a:r>
            <a:r>
              <a:rPr lang="hu-HU" sz="2400" b="1" dirty="0">
                <a:solidFill>
                  <a:srgbClr val="606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Turul szoborhoz</a:t>
            </a:r>
            <a:r>
              <a:rPr lang="hu-HU" sz="2400" dirty="0">
                <a:solidFill>
                  <a:srgbClr val="1620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400" b="1" dirty="0" smtClean="0">
                <a:solidFill>
                  <a:srgbClr val="272727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b="1" dirty="0">
                <a:solidFill>
                  <a:srgbClr val="272727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ősi magyar jelkép, a turulmadár legismertebb hazai szobra 1907 óta figyeli a Tatabánya fölé magasodó mészkőszirt tetejéről az alatta elterülő tájat. Európa egyik legnagyobb madárszobrának tartják, és valóban, lenyűgöző méretei miatt messziről is jól látható, nem véletlenül lett a város jelképe.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rgbClr val="272727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A 8 méter magas tatabányai szobor a Kő-hegy meredek szikla letörésének szélén, kőből rakott talapzaton áll. A harcias testtartású bronz madár szárnyainak fesztávolsága majdnem 15 méter, karmai között Árpád kardját tartja, fején pedig aranyozott, stilizált magyar koronát visel. 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rgbClr val="272727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A szobor mellől fantasztikus panoráma nyílik a városra, de a távolabbi Oroszlány és Tata, sőt tiszta időben Pannonhalma és Komárom házai is </a:t>
            </a:r>
            <a:r>
              <a:rPr lang="hu-HU" sz="2400" dirty="0" smtClean="0">
                <a:solidFill>
                  <a:srgbClr val="272727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kivehetők</a:t>
            </a:r>
            <a:r>
              <a:rPr lang="hu-HU" sz="2400" dirty="0">
                <a:solidFill>
                  <a:srgbClr val="272727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0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982</Words>
  <Application>Microsoft Office PowerPoint</Application>
  <PresentationFormat>Szélesvásznú</PresentationFormat>
  <Paragraphs>61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Times New Roman</vt:lpstr>
      <vt:lpstr>Office-téma</vt:lpstr>
      <vt:lpstr>8.B/C Osztálykirándulás: 2020. 05. 08.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8.B/C Osztálykirándulás: 2020. 05. 08.</dc:title>
  <dc:creator>Tanár</dc:creator>
  <cp:lastModifiedBy>Mónika Burkali</cp:lastModifiedBy>
  <cp:revision>13</cp:revision>
  <dcterms:created xsi:type="dcterms:W3CDTF">2020-05-06T15:03:12Z</dcterms:created>
  <dcterms:modified xsi:type="dcterms:W3CDTF">2020-05-07T07:33:06Z</dcterms:modified>
</cp:coreProperties>
</file>