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433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89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58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6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076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0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17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98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72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71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21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1000">
              <a:srgbClr val="92D050"/>
            </a:gs>
            <a:gs pos="57000">
              <a:schemeClr val="accent6">
                <a:lumMod val="60000"/>
                <a:lumOff val="40000"/>
              </a:schemeClr>
            </a:gs>
            <a:gs pos="95946">
              <a:schemeClr val="accent6">
                <a:lumMod val="20000"/>
                <a:lumOff val="80000"/>
              </a:schemeClr>
            </a:gs>
            <a:gs pos="8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2AEB-C7B1-42D3-9966-70F1C06AD33C}" type="datetimeFigureOut">
              <a:rPr lang="hu-HU" smtClean="0"/>
              <a:t>2020. 05. 07.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AE99-0C7B-41D4-980A-FB1415466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3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89315" y="2115775"/>
            <a:ext cx="9144000" cy="2387600"/>
          </a:xfrm>
        </p:spPr>
        <p:txBody>
          <a:bodyPr/>
          <a:lstStyle/>
          <a:p>
            <a:r>
              <a:rPr lang="hu-HU" dirty="0">
                <a:latin typeface="Lucida Handwriting" panose="03010101010101010101" pitchFamily="66" charset="0"/>
              </a:rPr>
              <a:t>Madarak és Fák napja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87782" y="5068388"/>
            <a:ext cx="5651863" cy="920931"/>
          </a:xfrm>
        </p:spPr>
        <p:txBody>
          <a:bodyPr>
            <a:normAutofit lnSpcReduction="10000"/>
          </a:bodyPr>
          <a:lstStyle/>
          <a:p>
            <a:r>
              <a:rPr lang="hu-HU" sz="3200" dirty="0">
                <a:latin typeface="Lucida Calligraphy" panose="03010101010101010101" pitchFamily="66" charset="0"/>
              </a:rPr>
              <a:t>2020. május 10.</a:t>
            </a:r>
          </a:p>
          <a:p>
            <a:r>
              <a:rPr lang="hu-HU" dirty="0" err="1">
                <a:latin typeface="Lucida Calligraphy" panose="03010101010101010101" pitchFamily="66" charset="0"/>
              </a:rPr>
              <a:t>ökopercek</a:t>
            </a:r>
            <a:endParaRPr lang="hu-HU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0889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4037"/>
          </a:xfrm>
        </p:spPr>
        <p:txBody>
          <a:bodyPr/>
          <a:lstStyle/>
          <a:p>
            <a:r>
              <a:rPr lang="hu-HU" dirty="0">
                <a:latin typeface="Lucida Handwriting" panose="03010101010101010101" pitchFamily="66" charset="0"/>
              </a:rPr>
              <a:t>Tudnivalók:</a:t>
            </a:r>
          </a:p>
        </p:txBody>
      </p:sp>
      <p:pic>
        <p:nvPicPr>
          <p:cNvPr id="5" name="Tartalom helye 4" descr="Biológia &lt;strong&gt;és&lt;/strong&gt; Környezettan Szakmódszertani Csopo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1652587"/>
            <a:ext cx="4776289" cy="416107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9" y="1518407"/>
            <a:ext cx="3715434" cy="5182839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/>
              <a:t>A </a:t>
            </a:r>
            <a:r>
              <a:rPr lang="hu-HU" sz="1800" b="1" dirty="0"/>
              <a:t>madarak és fák napjá</a:t>
            </a:r>
            <a:r>
              <a:rPr lang="hu-HU" sz="1800" dirty="0"/>
              <a:t>nak célja, hogy különböző megemlékezésekkel, rendezvényekkel a társadalom, különösen az ifjúság természetvédelem iránti elkötelezettségét kialakítsa, elmélyítse. Időpontja a hatályos természetvédelmi törvény szerint minden év május 10-e. A hagyomány immáron több mint százéves. Megszervezésének közvetlen előzménye a hasznos madarak védelme érdekében 1902-ben kötött párizsi egyezmény, mely után </a:t>
            </a:r>
            <a:r>
              <a:rPr lang="hu-HU" sz="1800" dirty="0" err="1"/>
              <a:t>Chernel</a:t>
            </a:r>
            <a:r>
              <a:rPr lang="hu-HU" sz="1800" dirty="0"/>
              <a:t> István ornitológus még ebben az évben megszervezte az első Madarak és Fák napját. </a:t>
            </a:r>
          </a:p>
        </p:txBody>
      </p:sp>
    </p:spTree>
    <p:extLst>
      <p:ext uri="{BB962C8B-B14F-4D97-AF65-F5344CB8AC3E}">
        <p14:creationId xmlns:p14="http://schemas.microsoft.com/office/powerpoint/2010/main" val="20819048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Lucida Handwriting" panose="03010101010101010101" pitchFamily="66" charset="0"/>
              </a:rPr>
              <a:t>Madarak és Fák napja az iskolákban: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118" y="633549"/>
            <a:ext cx="3091764" cy="2057428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0465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/>
              <a:t>Az esemény iskolai keretek közé az Apponyi Albert vallási- és közoktatásügyi miniszter által 26.120/1906 számon kiadott rendelet által került, melynek értelmében az elemi népiskolákban minden év májusában vagy júniusában kellett “természetvédő” és “erkölcsnemesítő” szellemben méltatni a Madarak és Fák Napját.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/>
              <a:t>Az ünnep hivatalossá Herman Ottó közreműködésével vált 1906-ban, amikor gróf Apponyi Albert vallás- és közoktatásügyi miniszter rendeletben írta elő a Madarak és Fák Napja megszervezését minden iskola számára. Azóta is ez a legszélesebb körben megtartott madár ünnep Magyarországon, amihez az MME kiemelt rendezvénye.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385" y="2795480"/>
            <a:ext cx="3683697" cy="368369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985" y="633549"/>
            <a:ext cx="3629097" cy="19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2092"/>
          </a:xfrm>
        </p:spPr>
        <p:txBody>
          <a:bodyPr/>
          <a:lstStyle/>
          <a:p>
            <a:r>
              <a:rPr lang="hu-HU" dirty="0">
                <a:latin typeface="Lucida Handwriting" panose="03010101010101010101" pitchFamily="66" charset="0"/>
              </a:rPr>
              <a:t>Története: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182" y="2052637"/>
            <a:ext cx="2836045" cy="2121362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721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/>
              <a:t>Klebelsberg </a:t>
            </a:r>
            <a:r>
              <a:rPr lang="hu-HU" sz="1700" dirty="0" err="1"/>
              <a:t>Kuno</a:t>
            </a:r>
            <a:r>
              <a:rPr lang="hu-HU" sz="1700" dirty="0"/>
              <a:t> 1931-es rendeletéből kiderül, hogy az intézmény az amerikai </a:t>
            </a:r>
            <a:r>
              <a:rPr lang="hu-HU" sz="1700" i="1" dirty="0"/>
              <a:t>Madarak napja</a:t>
            </a:r>
            <a:r>
              <a:rPr lang="hu-HU" sz="1700" dirty="0"/>
              <a:t> </a:t>
            </a:r>
            <a:r>
              <a:rPr lang="hu-HU" sz="1700" i="1" dirty="0"/>
              <a:t>(</a:t>
            </a:r>
            <a:r>
              <a:rPr lang="hu-HU" sz="1700" i="1" dirty="0" err="1"/>
              <a:t>Birds</a:t>
            </a:r>
            <a:r>
              <a:rPr lang="hu-HU" sz="1700" i="1" dirty="0"/>
              <a:t> </a:t>
            </a:r>
            <a:r>
              <a:rPr lang="hu-HU" sz="1700" i="1" dirty="0" err="1"/>
              <a:t>day</a:t>
            </a:r>
            <a:r>
              <a:rPr lang="hu-HU" sz="1700" i="1" dirty="0"/>
              <a:t>)</a:t>
            </a:r>
            <a:r>
              <a:rPr lang="hu-HU" sz="1700" dirty="0"/>
              <a:t> és a </a:t>
            </a:r>
            <a:r>
              <a:rPr lang="hu-HU" sz="1700" i="1" dirty="0"/>
              <a:t>Fák napja</a:t>
            </a:r>
            <a:r>
              <a:rPr lang="hu-HU" sz="1700" dirty="0"/>
              <a:t> </a:t>
            </a:r>
            <a:r>
              <a:rPr lang="hu-HU" sz="1700" i="1" dirty="0"/>
              <a:t>(</a:t>
            </a:r>
            <a:r>
              <a:rPr lang="hu-HU" sz="1700" i="1" dirty="0" err="1"/>
              <a:t>Arbor</a:t>
            </a:r>
            <a:r>
              <a:rPr lang="hu-HU" sz="1700" i="1" dirty="0"/>
              <a:t> </a:t>
            </a:r>
            <a:r>
              <a:rPr lang="hu-HU" sz="1700" i="1" dirty="0" err="1"/>
              <a:t>day</a:t>
            </a:r>
            <a:r>
              <a:rPr lang="hu-HU" sz="1700" i="1" dirty="0"/>
              <a:t>)</a:t>
            </a:r>
            <a:r>
              <a:rPr lang="hu-HU" sz="1700" dirty="0"/>
              <a:t> alapján született meg. Ezen a napon a tanító hagyományosan “szép, emelkedett és beható előadást tart a madarak életéről, a természet háztartásban való jelentőségéről, az ember gazdaságaiban, de lelkületében játszott szerepéről is”. A fákkal kapcsolatban az oktató “a fák jelentőségét fejtegeti”, a lényeg azonban az, hogy minden gyermek ültessen egy fát, mely fa “azután magával a gyermekkel növekszik, és így a gyermek lényéhez fűződik”.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231" y="1993386"/>
            <a:ext cx="2907484" cy="43612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182" y="4401987"/>
            <a:ext cx="2857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744584"/>
            <a:ext cx="10515600" cy="244275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latin typeface="Calibri "/>
              </a:rPr>
              <a:t>A miniszter rendeletében visszajelzést is előír annak ellenőrzésére, hogy az iskolákban megtartják-e a Napot, milyen eredménnyel, ültetnek-e fákat, az iskolák rendelkezésére áll-e minden szükséges segítség, illetve konkrétan Herman Ottó </a:t>
            </a:r>
            <a:r>
              <a:rPr lang="hu-HU" sz="1700" i="1" dirty="0">
                <a:latin typeface="Calibri "/>
              </a:rPr>
              <a:t>Madarak hasznáról és káráról</a:t>
            </a:r>
            <a:r>
              <a:rPr lang="hu-HU" sz="1700" dirty="0">
                <a:latin typeface="Calibri "/>
              </a:rPr>
              <a:t> című munkája a birtokukban van-e. Klebelsberg meggyőződése szerint a hagyomány újra élesztésével “a fa és bokor szeretete elterjed a nép között, mert annak megóvásával és ápolásával együtt önként föltámad és gyökeret ver a nép szívében, értelmében egyaránt a hasznos madarak védelme is”.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3762102"/>
            <a:ext cx="10119541" cy="158296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/>
                </a:solidFill>
              </a:rPr>
              <a:t>Néhány óra a természetben csodát tesz – testünk újjáéled, elpárolog fizikai, idegi, lelki fáradságunk, szellemileg is felfrissülünk.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b="0" i="0" dirty="0">
                <a:solidFill>
                  <a:schemeClr val="tx1"/>
                </a:solidFill>
                <a:effectLst/>
              </a:rPr>
              <a:t> Alig 100 méterre eltávolodva az úttól egy parkba, </a:t>
            </a:r>
            <a:r>
              <a:rPr lang="hu-HU" sz="1700" b="0" i="0" u="none" strike="noStrike" dirty="0">
                <a:solidFill>
                  <a:schemeClr val="tx1"/>
                </a:solidFill>
                <a:effectLst/>
              </a:rPr>
              <a:t>a fák, cserjék, fűfélék zajvédő fala mögött</a:t>
            </a:r>
            <a:r>
              <a:rPr lang="hu-HU" sz="1700" b="0" i="0" dirty="0">
                <a:solidFill>
                  <a:schemeClr val="tx1"/>
                </a:solidFill>
                <a:effectLst/>
              </a:rPr>
              <a:t> már nyugodtan leülhetünk beszélgetni, olvasni, lazítani</a:t>
            </a:r>
            <a:r>
              <a:rPr lang="hu-HU" sz="1700" b="0" i="0" dirty="0">
                <a:solidFill>
                  <a:srgbClr val="333333"/>
                </a:solidFill>
                <a:effectLst/>
              </a:rPr>
              <a:t>.</a:t>
            </a:r>
            <a:endParaRPr lang="hu-HU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3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7" y="449988"/>
            <a:ext cx="6610505" cy="403057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781" y="449988"/>
            <a:ext cx="4619625" cy="35052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781" y="4114800"/>
            <a:ext cx="4140925" cy="25298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37" y="4950823"/>
            <a:ext cx="5654040" cy="16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1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4730" y="1866492"/>
            <a:ext cx="10515600" cy="2169931"/>
          </a:xfrm>
        </p:spPr>
        <p:txBody>
          <a:bodyPr/>
          <a:lstStyle/>
          <a:p>
            <a:r>
              <a:rPr lang="hu-HU" dirty="0">
                <a:latin typeface="Lucida Handwriting" panose="03010101010101010101" pitchFamily="66" charset="0"/>
              </a:rPr>
              <a:t>Köszönöm a figyelmet!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75566" y="5812972"/>
            <a:ext cx="4781006" cy="420370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tx1"/>
                </a:solidFill>
                <a:latin typeface="Lucida Handwriting" panose="03010101010101010101" pitchFamily="66" charset="0"/>
              </a:rPr>
              <a:t>Készítette: Oláh Vivien 6.a</a:t>
            </a:r>
          </a:p>
        </p:txBody>
      </p:sp>
    </p:spTree>
    <p:extLst>
      <p:ext uri="{BB962C8B-B14F-4D97-AF65-F5344CB8AC3E}">
        <p14:creationId xmlns:p14="http://schemas.microsoft.com/office/powerpoint/2010/main" val="3091505710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435</Words>
  <Application>Microsoft Office PowerPoint</Application>
  <PresentationFormat>Szélesvásznú</PresentationFormat>
  <Paragraphs>15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</vt:lpstr>
      <vt:lpstr>Calibri Light</vt:lpstr>
      <vt:lpstr>Lucida Calligraphy</vt:lpstr>
      <vt:lpstr>Lucida Handwriting</vt:lpstr>
      <vt:lpstr>Office-téma</vt:lpstr>
      <vt:lpstr>Madarak és Fák napja</vt:lpstr>
      <vt:lpstr>Tudnivalók:</vt:lpstr>
      <vt:lpstr>Madarak és Fák napja az iskolákban:</vt:lpstr>
      <vt:lpstr>Története:</vt:lpstr>
      <vt:lpstr>A miniszter rendeletében visszajelzést is előír annak ellenőrzésére, hogy az iskolákban megtartják-e a Napot, milyen eredménnyel, ültetnek-e fákat, az iskolák rendelkezésére áll-e minden szükséges segítség, illetve konkrétan Herman Ottó Madarak hasznáról és káráról című munkája a birtokukban van-e. Klebelsberg meggyőződése szerint a hagyomány újra élesztésével “a fa és bokor szeretete elterjed a nép között, mert annak megóvásával és ápolásával együtt önként föltámad és gyökeret ver a nép szívében, értelmében egyaránt a hasznos madarak védelme is”.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Madarak és fák napja</dc:title>
  <dc:creator>jelesmariann@t-online.hu</dc:creator>
  <cp:lastModifiedBy>EDU_NNWZ_5589@sulid.hu</cp:lastModifiedBy>
  <cp:revision>19</cp:revision>
  <dcterms:created xsi:type="dcterms:W3CDTF">2020-04-26T07:24:11Z</dcterms:created>
  <dcterms:modified xsi:type="dcterms:W3CDTF">2020-05-07T07:34:41Z</dcterms:modified>
</cp:coreProperties>
</file>