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997B-C36F-47E9-A3F0-526214E351DC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2056-A122-4E46-AAC4-42E45CC064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078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0" advClick="0" advTm="272000">
        <p:fade/>
      </p:transition>
    </mc:Choice>
    <mc:Fallback xmlns="">
      <p:transition spd="slow" advClick="0" advTm="27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997B-C36F-47E9-A3F0-526214E351DC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2056-A122-4E46-AAC4-42E45CC064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145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0" advClick="0" advTm="272000">
        <p:fade/>
      </p:transition>
    </mc:Choice>
    <mc:Fallback xmlns="">
      <p:transition spd="slow" advClick="0" advTm="27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997B-C36F-47E9-A3F0-526214E351DC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2056-A122-4E46-AAC4-42E45CC064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260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0" advClick="0" advTm="272000">
        <p:fade/>
      </p:transition>
    </mc:Choice>
    <mc:Fallback xmlns="">
      <p:transition spd="slow" advClick="0" advTm="27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997B-C36F-47E9-A3F0-526214E351DC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2056-A122-4E46-AAC4-42E45CC064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463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0" advClick="0" advTm="272000">
        <p:fade/>
      </p:transition>
    </mc:Choice>
    <mc:Fallback xmlns="">
      <p:transition spd="slow" advClick="0" advTm="27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997B-C36F-47E9-A3F0-526214E351DC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2056-A122-4E46-AAC4-42E45CC064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726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0" advClick="0" advTm="272000">
        <p:fade/>
      </p:transition>
    </mc:Choice>
    <mc:Fallback xmlns="">
      <p:transition spd="slow" advClick="0" advTm="27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997B-C36F-47E9-A3F0-526214E351DC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2056-A122-4E46-AAC4-42E45CC064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223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0" advClick="0" advTm="272000">
        <p:fade/>
      </p:transition>
    </mc:Choice>
    <mc:Fallback xmlns="">
      <p:transition spd="slow" advClick="0" advTm="27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997B-C36F-47E9-A3F0-526214E351DC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2056-A122-4E46-AAC4-42E45CC064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061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0" advClick="0" advTm="272000">
        <p:fade/>
      </p:transition>
    </mc:Choice>
    <mc:Fallback xmlns="">
      <p:transition spd="slow" advClick="0" advTm="27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997B-C36F-47E9-A3F0-526214E351DC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2056-A122-4E46-AAC4-42E45CC064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603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0" advClick="0" advTm="272000">
        <p:fade/>
      </p:transition>
    </mc:Choice>
    <mc:Fallback xmlns="">
      <p:transition spd="slow" advClick="0" advTm="27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997B-C36F-47E9-A3F0-526214E351DC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2056-A122-4E46-AAC4-42E45CC064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627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0" advClick="0" advTm="272000">
        <p:fade/>
      </p:transition>
    </mc:Choice>
    <mc:Fallback xmlns="">
      <p:transition spd="slow" advClick="0" advTm="27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997B-C36F-47E9-A3F0-526214E351DC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2056-A122-4E46-AAC4-42E45CC064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777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0" advClick="0" advTm="272000">
        <p:fade/>
      </p:transition>
    </mc:Choice>
    <mc:Fallback xmlns="">
      <p:transition spd="slow" advClick="0" advTm="27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997B-C36F-47E9-A3F0-526214E351DC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2056-A122-4E46-AAC4-42E45CC064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980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0" advClick="0" advTm="272000">
        <p:fade/>
      </p:transition>
    </mc:Choice>
    <mc:Fallback xmlns="">
      <p:transition spd="slow" advClick="0" advTm="27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997B-C36F-47E9-A3F0-526214E351DC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E2056-A122-4E46-AAC4-42E45CC064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68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0" advClick="0" advTm="272000">
        <p:fade/>
      </p:transition>
    </mc:Choice>
    <mc:Fallback xmlns="">
      <p:transition spd="slow" advClick="0" advTm="27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"/>
            <a:ext cx="12097593" cy="4436828"/>
          </a:xfrm>
        </p:spPr>
        <p:txBody>
          <a:bodyPr>
            <a:normAutofit fontScale="90000"/>
          </a:bodyPr>
          <a:lstStyle/>
          <a:p>
            <a:pPr algn="r"/>
            <a:r>
              <a:rPr lang="hu-HU" sz="1100" b="1" dirty="0" err="1">
                <a:solidFill>
                  <a:schemeClr val="bg1"/>
                </a:solidFill>
              </a:rPr>
              <a:t>ökopercek</a:t>
            </a:r>
            <a:br>
              <a:rPr lang="hu-HU" sz="8000" b="1" dirty="0">
                <a:solidFill>
                  <a:schemeClr val="bg1"/>
                </a:solidFill>
              </a:rPr>
            </a:br>
            <a:br>
              <a:rPr lang="hu-HU" sz="8000" b="1" dirty="0">
                <a:solidFill>
                  <a:schemeClr val="bg1"/>
                </a:solidFill>
              </a:rPr>
            </a:br>
            <a:br>
              <a:rPr lang="hu-HU" sz="8000" b="1" dirty="0">
                <a:solidFill>
                  <a:schemeClr val="bg1"/>
                </a:solidFill>
              </a:rPr>
            </a:br>
            <a:r>
              <a:rPr lang="hu-HU" sz="8000" b="1" dirty="0">
                <a:solidFill>
                  <a:schemeClr val="bg1"/>
                </a:solidFill>
              </a:rPr>
              <a:t>A víz világnapja március 22.</a:t>
            </a:r>
            <a:br>
              <a:rPr lang="hu-HU" sz="8000" dirty="0">
                <a:solidFill>
                  <a:schemeClr val="bg1"/>
                </a:solidFill>
              </a:rPr>
            </a:br>
            <a:endParaRPr lang="hu-HU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56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85000">
        <p:fade/>
      </p:transition>
    </mc:Choice>
    <mc:Fallback>
      <p:transition spd="slow" advClick="0" advTm="38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6903" y="1173345"/>
            <a:ext cx="10309253" cy="1788340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Köszönöm a figyelmet!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1" y="6442363"/>
            <a:ext cx="12967855" cy="4244253"/>
          </a:xfrm>
        </p:spPr>
        <p:txBody>
          <a:bodyPr/>
          <a:lstStyle/>
          <a:p>
            <a:pPr marL="0" indent="0" algn="just">
              <a:buNone/>
            </a:pPr>
            <a:r>
              <a:rPr lang="hu-HU" dirty="0">
                <a:solidFill>
                  <a:srgbClr val="002060"/>
                </a:solidFill>
              </a:rPr>
              <a:t>Rudabánya</a:t>
            </a:r>
          </a:p>
        </p:txBody>
      </p:sp>
    </p:spTree>
    <p:extLst>
      <p:ext uri="{BB962C8B-B14F-4D97-AF65-F5344CB8AC3E}">
        <p14:creationId xmlns:p14="http://schemas.microsoft.com/office/powerpoint/2010/main" val="367344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0" advClick="0" advTm="272000">
        <p:fade/>
      </p:transition>
    </mc:Choice>
    <mc:Fallback xmlns="">
      <p:transition spd="slow" advClick="0" advTm="27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291090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hu-HU" sz="4400" b="1" dirty="0"/>
              <a:t>Erről az ENSZ 47. közgyűlése 1992-ben döntött Dublinban.</a:t>
            </a:r>
            <a:br>
              <a:rPr lang="hu-HU" sz="4400" b="1" dirty="0"/>
            </a:br>
            <a:endParaRPr lang="hu-HU" sz="4400" b="1" dirty="0"/>
          </a:p>
        </p:txBody>
      </p:sp>
      <p:sp>
        <p:nvSpPr>
          <p:cNvPr id="12" name="Alcím 11"/>
          <p:cNvSpPr>
            <a:spLocks noGrp="1"/>
          </p:cNvSpPr>
          <p:nvPr>
            <p:ph type="subTitle" idx="1"/>
          </p:nvPr>
        </p:nvSpPr>
        <p:spPr>
          <a:xfrm>
            <a:off x="1524000" y="3144838"/>
            <a:ext cx="9144000" cy="20921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4400" b="1" dirty="0">
                <a:latin typeface="+mj-lt"/>
              </a:rPr>
              <a:t>Célja felhívni a világ figyelmét: bolygónk édesvízkészlete nem kifogyhatatlan forrás!</a:t>
            </a:r>
          </a:p>
        </p:txBody>
      </p:sp>
    </p:spTree>
    <p:extLst>
      <p:ext uri="{BB962C8B-B14F-4D97-AF65-F5344CB8AC3E}">
        <p14:creationId xmlns:p14="http://schemas.microsoft.com/office/powerpoint/2010/main" val="31981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0" advClick="0" advTm="272000">
        <p:fade/>
      </p:transition>
    </mc:Choice>
    <mc:Fallback xmlns="">
      <p:transition spd="slow" advClick="0" advTm="27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70709" y="3429000"/>
            <a:ext cx="10515600" cy="316619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hu-HU" b="1" dirty="0">
                <a:solidFill>
                  <a:schemeClr val="bg1">
                    <a:lumMod val="95000"/>
                  </a:schemeClr>
                </a:solidFill>
              </a:rPr>
              <a:t>Bolygónk lételeme a víz.</a:t>
            </a:r>
            <a:br>
              <a:rPr lang="hu-HU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hu-HU" b="1" dirty="0">
                <a:solidFill>
                  <a:schemeClr val="bg1">
                    <a:lumMod val="95000"/>
                  </a:schemeClr>
                </a:solidFill>
              </a:rPr>
              <a:t>A Föld 71%-át borítja, de ennek csupán kb. 2,5%-a édesvíz.</a:t>
            </a:r>
          </a:p>
        </p:txBody>
      </p:sp>
    </p:spTree>
    <p:extLst>
      <p:ext uri="{BB962C8B-B14F-4D97-AF65-F5344CB8AC3E}">
        <p14:creationId xmlns:p14="http://schemas.microsoft.com/office/powerpoint/2010/main" val="252752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0" advClick="0" advTm="272000">
        <p:fade/>
      </p:transition>
    </mc:Choice>
    <mc:Fallback xmlns="">
      <p:transition spd="slow" advClick="0" advTm="27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1664" y="-1"/>
            <a:ext cx="10508672" cy="673475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hu-HU" b="1" dirty="0">
                <a:solidFill>
                  <a:schemeClr val="bg1"/>
                </a:solidFill>
              </a:rPr>
              <a:t>A felmelegedés és a környezetszennyezés következtében édesvízkészletünk vészesen fogy. Magyarország ivóvízellátásának több mint 95%-a felszín alatti víz.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Ennek védelme különösen fontos.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Gyakran pazarolunk, nem vigyázunk környezetünkre, ezáltal felszíni és felszín alatti vizeinket is szennyezzük.</a:t>
            </a:r>
            <a:br>
              <a:rPr lang="hu-HU" b="1" dirty="0"/>
            </a:b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47923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0" advClick="0" advTm="272000">
        <p:fade/>
      </p:transition>
    </mc:Choice>
    <mc:Fallback xmlns="">
      <p:transition spd="slow" advClick="0" advTm="27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990581"/>
            <a:ext cx="10051473" cy="287683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hu-HU" b="1" dirty="0">
                <a:solidFill>
                  <a:schemeClr val="bg1"/>
                </a:solidFill>
              </a:rPr>
              <a:t> Ma már hazánkban is nagy gondot fordítunk a környezetvédelemre, számos településen szelektíven gyűjtik és szállítják a hulladékot, illetve a csatornahálózatot is fejlesztik. 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Nagy szerepet kap a környezettudatos nevelés.</a:t>
            </a:r>
          </a:p>
        </p:txBody>
      </p:sp>
    </p:spTree>
    <p:extLst>
      <p:ext uri="{BB962C8B-B14F-4D97-AF65-F5344CB8AC3E}">
        <p14:creationId xmlns:p14="http://schemas.microsoft.com/office/powerpoint/2010/main" val="394196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0" advClick="0" advTm="272000">
        <p:fade/>
      </p:transition>
    </mc:Choice>
    <mc:Fallback xmlns="">
      <p:transition spd="slow" advClick="0" advTm="27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637" y="800100"/>
            <a:ext cx="10280072" cy="5257800"/>
          </a:xfrm>
        </p:spPr>
        <p:txBody>
          <a:bodyPr>
            <a:no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Minden évben más jelmondatot kap a megemlékezés.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Például: 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„Víz és fenntartható fejlődés.”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„Vizek és mesterségek.”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„Szennyvizek? Tiszta vizet!”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„Védd természetesen!”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„Vizet mindenkinek!”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„Mindenkinek van feladata.”</a:t>
            </a:r>
          </a:p>
        </p:txBody>
      </p:sp>
    </p:spTree>
    <p:extLst>
      <p:ext uri="{BB962C8B-B14F-4D97-AF65-F5344CB8AC3E}">
        <p14:creationId xmlns:p14="http://schemas.microsoft.com/office/powerpoint/2010/main" val="4671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0" advClick="0" advTm="272000">
        <p:fade/>
      </p:transition>
    </mc:Choice>
    <mc:Fallback xmlns="">
      <p:transition spd="slow" advClick="0" advTm="27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8145" y="2734253"/>
            <a:ext cx="10293928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solidFill>
                  <a:schemeClr val="bg1"/>
                </a:solidFill>
              </a:rPr>
              <a:t>					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A víz: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- Rengeteg különböző anyagot képes oldani.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- Lehetővé teszi hogy a testünk sejtjeihez eljussanak a tápanyagok és távozzanak a salakanyagok.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- Számos kémiai reakcióhoz nélkülözhetetlen.</a:t>
            </a:r>
            <a:br>
              <a:rPr lang="hu-HU" b="1" dirty="0"/>
            </a:b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23861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0" advClick="0" advTm="272000">
        <p:fade/>
      </p:transition>
    </mc:Choice>
    <mc:Fallback xmlns="">
      <p:transition spd="slow" advClick="0" advTm="27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4127" y="373710"/>
            <a:ext cx="10965874" cy="593167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solidFill>
                  <a:schemeClr val="bg1"/>
                </a:solidFill>
              </a:rPr>
              <a:t>- A szervezetben csökkenti a súrlódást a mozgó felületek között.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- Nagyon nagy a hőelnyelő kapacitása, anélkül hogy a saját hőmérséklete sokat emelkedne.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- Más anyagokkal szemben sokkal több hőenergiára van szüksége ahhoz, hogy a párolgása megkezdődjön.</a:t>
            </a:r>
          </a:p>
        </p:txBody>
      </p:sp>
    </p:spTree>
    <p:extLst>
      <p:ext uri="{BB962C8B-B14F-4D97-AF65-F5344CB8AC3E}">
        <p14:creationId xmlns:p14="http://schemas.microsoft.com/office/powerpoint/2010/main" val="22079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0" advClick="0" advTm="272000">
        <p:fade/>
      </p:transition>
    </mc:Choice>
    <mc:Fallback xmlns="">
      <p:transition spd="slow" advClick="0" advTm="27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hu-HU" b="1" dirty="0">
                <a:solidFill>
                  <a:schemeClr val="bg1"/>
                </a:solidFill>
              </a:rPr>
              <a:t>A víz az élet jelképe, szimbóluma, az élet bölcsője.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chemeClr val="tx2">
                    <a:lumMod val="75000"/>
                  </a:schemeClr>
                </a:solidFill>
              </a:rPr>
              <a:t>Vigyázzunk rá!</a:t>
            </a:r>
          </a:p>
        </p:txBody>
      </p:sp>
    </p:spTree>
    <p:extLst>
      <p:ext uri="{BB962C8B-B14F-4D97-AF65-F5344CB8AC3E}">
        <p14:creationId xmlns:p14="http://schemas.microsoft.com/office/powerpoint/2010/main" val="327540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0" advClick="0" advTm="272000">
        <p:fade/>
      </p:transition>
    </mc:Choice>
    <mc:Fallback xmlns="">
      <p:transition spd="slow" advClick="0" advTm="272000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289</Words>
  <Application>Microsoft Office PowerPoint</Application>
  <PresentationFormat>Szélesvásznú</PresentationFormat>
  <Paragraphs>12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Office-téma</vt:lpstr>
      <vt:lpstr>ökopercek   A víz világnapja március 22. </vt:lpstr>
      <vt:lpstr>Erről az ENSZ 47. közgyűlése 1992-ben döntött Dublinban. </vt:lpstr>
      <vt:lpstr>Bolygónk lételeme a víz. A Föld 71%-át borítja, de ennek csupán kb. 2,5%-a édesvíz.</vt:lpstr>
      <vt:lpstr>A felmelegedés és a környezetszennyezés következtében édesvízkészletünk vészesen fogy. Magyarország ivóvízellátásának több mint 95%-a felszín alatti víz. Ennek védelme különösen fontos. Gyakran pazarolunk, nem vigyázunk környezetünkre, ezáltal felszíni és felszín alatti vizeinket is szennyezzük. </vt:lpstr>
      <vt:lpstr> Ma már hazánkban is nagy gondot fordítunk a környezetvédelemre, számos településen szelektíven gyűjtik és szállítják a hulladékot, illetve a csatornahálózatot is fejlesztik.  Nagy szerepet kap a környezettudatos nevelés.</vt:lpstr>
      <vt:lpstr>Minden évben más jelmondatot kap a megemlékezés. Például:  „Víz és fenntartható fejlődés.” „Vizek és mesterségek.” „Szennyvizek? Tiszta vizet!” „Védd természetesen!” „Vizet mindenkinek!” „Mindenkinek van feladata.”</vt:lpstr>
      <vt:lpstr>      A víz: - Rengeteg különböző anyagot képes oldani. - Lehetővé teszi hogy a testünk sejtjeihez eljussanak a tápanyagok és távozzanak a salakanyagok. - Számos kémiai reakcióhoz nélkülözhetetlen. </vt:lpstr>
      <vt:lpstr>- A szervezetben csökkenti a súrlódást a mozgó felületek között. - Nagyon nagy a hőelnyelő kapacitása, anélkül hogy a saját hőmérséklete sokat emelkedne. - Más anyagokkal szemben sokkal több hőenergiára van szüksége ahhoz, hogy a párolgása megkezdődjön.</vt:lpstr>
      <vt:lpstr>A víz az élet jelképe, szimbóluma, az élet bölcsője. Vigyázzunk rá!</vt:lpstr>
      <vt:lpstr>Köszönöm a figyelmet!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víz világnapja</dc:title>
  <dc:creator>Baba</dc:creator>
  <cp:lastModifiedBy>Lövei Zsuzsanna</cp:lastModifiedBy>
  <cp:revision>27</cp:revision>
  <dcterms:created xsi:type="dcterms:W3CDTF">2020-03-18T17:03:21Z</dcterms:created>
  <dcterms:modified xsi:type="dcterms:W3CDTF">2020-03-20T17:21:28Z</dcterms:modified>
</cp:coreProperties>
</file>