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5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123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271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389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66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463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4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2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26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156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489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4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64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754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081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295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549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DFE8E-CA14-4027-BD31-689632209EAF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290C08-A90D-4226-A84D-92F164EA22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3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06378" y="683742"/>
            <a:ext cx="7051590" cy="769722"/>
          </a:xfrm>
        </p:spPr>
        <p:txBody>
          <a:bodyPr/>
          <a:lstStyle/>
          <a:p>
            <a:pPr algn="ctr"/>
            <a:r>
              <a:rPr lang="hu-HU"/>
              <a:t>A víz világnapja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535827" y="3349197"/>
            <a:ext cx="4431957" cy="769722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4800">
                <a:solidFill>
                  <a:schemeClr val="accent1">
                    <a:lumMod val="75000"/>
                  </a:schemeClr>
                </a:solidFill>
              </a:rPr>
              <a:t>2020.03.22.</a:t>
            </a:r>
            <a:endParaRPr lang="hu-H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5219700" y="4356098"/>
            <a:ext cx="514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>
                <a:solidFill>
                  <a:schemeClr val="accent5"/>
                </a:solidFill>
                <a:latin typeface="Fira Sans"/>
              </a:rPr>
              <a:t>A Föld vízkészletének megóvása és körültekintő felhasználása életeket menthet!</a:t>
            </a:r>
            <a:endParaRPr lang="hu-HU" b="1" dirty="0">
              <a:solidFill>
                <a:schemeClr val="accent5"/>
              </a:solidFill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B3BDCFF-6B89-4CED-8A5F-CB31D7514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69" y="1926496"/>
            <a:ext cx="4853144" cy="42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7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3038" y="123825"/>
            <a:ext cx="9086335" cy="1325563"/>
          </a:xfrm>
        </p:spPr>
        <p:txBody>
          <a:bodyPr/>
          <a:lstStyle/>
          <a:p>
            <a:pPr algn="ctr"/>
            <a:r>
              <a:rPr lang="hu-HU" dirty="0"/>
              <a:t>A víz fogalma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400" y="1292225"/>
            <a:ext cx="8854303" cy="1196975"/>
          </a:xfrm>
        </p:spPr>
        <p:txBody>
          <a:bodyPr>
            <a:normAutofit fontScale="92500"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dirty="0"/>
              <a:t>A </a:t>
            </a:r>
            <a:r>
              <a:rPr lang="hu-HU" b="1" dirty="0"/>
              <a:t>víz</a:t>
            </a:r>
            <a:r>
              <a:rPr lang="hu-HU" dirty="0"/>
              <a:t>, vagyis a </a:t>
            </a:r>
            <a:r>
              <a:rPr lang="hu-HU" b="1" dirty="0" err="1"/>
              <a:t>dihidrogén</a:t>
            </a:r>
            <a:r>
              <a:rPr lang="hu-HU" b="1" dirty="0"/>
              <a:t>-monoxid</a:t>
            </a:r>
            <a:r>
              <a:rPr lang="hu-HU" dirty="0"/>
              <a:t> (latinul: </a:t>
            </a:r>
            <a:r>
              <a:rPr lang="hu-HU" i="1" dirty="0" err="1"/>
              <a:t>aqua</a:t>
            </a:r>
            <a:r>
              <a:rPr lang="hu-HU" dirty="0"/>
              <a:t>) a hidrogén és az oxigén vegyülete, kémiai képlete a H</a:t>
            </a:r>
            <a:r>
              <a:rPr lang="hu-HU" baseline="-25000" dirty="0"/>
              <a:t>2</a:t>
            </a:r>
            <a:r>
              <a:rPr lang="hu-HU" dirty="0"/>
              <a:t>O. Színtelen, szagtalan, íztelen, folyékony kémiai anyag.</a:t>
            </a:r>
          </a:p>
        </p:txBody>
      </p:sp>
      <p:pic>
        <p:nvPicPr>
          <p:cNvPr id="4" name="Picture 22" descr="Képtalálatok a következőre: Ví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315" y="4125462"/>
            <a:ext cx="3539058" cy="176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Képtalálatok a következőre: Ví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11" y="2617788"/>
            <a:ext cx="4493684" cy="337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80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Előfordulása a Földön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6701" y="1655806"/>
            <a:ext cx="5808276" cy="4357816"/>
          </a:xfrm>
        </p:spPr>
        <p:txBody>
          <a:bodyPr>
            <a:normAutofit fontScale="85000" lnSpcReduction="20000"/>
          </a:bodyPr>
          <a:lstStyle/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hu-HU" sz="1900" dirty="0"/>
              <a:t>A víz a Föld felületén megtalálható egyik leggyakoribb anyag, a földi élet alapfeltétele.</a:t>
            </a:r>
          </a:p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hu-HU" sz="1900" dirty="0"/>
              <a:t>A Föld felületének 71%-át víz borítja, ennek kb. 2,5%-a édesvíz, a többi sós víz, melyek a tengerekben, illetve óceánokban helyezkednek el. </a:t>
            </a:r>
          </a:p>
          <a:p>
            <a:pPr marL="0" algn="just">
              <a:lnSpc>
                <a:spcPct val="160000"/>
              </a:lnSpc>
              <a:spcBef>
                <a:spcPts val="0"/>
              </a:spcBef>
            </a:pPr>
            <a:r>
              <a:rPr lang="hu-HU" sz="1900" dirty="0"/>
              <a:t>Az édesvízkészlet gleccserek és állandó hótakaró formájában található részét nem számítva az édesvíz 98%-a felszín alatti víz, ezért különösen fontos a felszín alatti vizek védelme. Magyarország ivóvízellátásának több mint 95%-a felszín alatti vizeken alapszik. Kanada rendelkezik a legnagyobb édesvíz-tartalékokkal, a források 25%-</a:t>
            </a:r>
            <a:r>
              <a:rPr lang="hu-HU" sz="1900" dirty="0" err="1"/>
              <a:t>ával</a:t>
            </a:r>
            <a:r>
              <a:rPr lang="hu-HU" sz="1900" dirty="0"/>
              <a:t>.</a:t>
            </a:r>
          </a:p>
          <a:p>
            <a:endParaRPr lang="hu-HU" dirty="0"/>
          </a:p>
        </p:txBody>
      </p:sp>
      <p:pic>
        <p:nvPicPr>
          <p:cNvPr id="1026" name="Picture 2" descr="Képtalálatok a következőre: atlanti óce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4" y="1779373"/>
            <a:ext cx="6003925" cy="400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90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255372"/>
            <a:ext cx="8596668" cy="814505"/>
          </a:xfrm>
        </p:spPr>
        <p:txBody>
          <a:bodyPr/>
          <a:lstStyle/>
          <a:p>
            <a:pPr algn="ctr"/>
            <a:r>
              <a:rPr lang="hu-HU" dirty="0"/>
              <a:t>Az ivóvíz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68400"/>
            <a:ext cx="8596668" cy="2159000"/>
          </a:xfrm>
        </p:spPr>
        <p:txBody>
          <a:bodyPr>
            <a:normAutofit fontScale="92500" lnSpcReduction="20000"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dirty="0"/>
              <a:t>A közfogyasztású</a:t>
            </a:r>
            <a:r>
              <a:rPr lang="hu-HU" dirty="0">
                <a:solidFill>
                  <a:srgbClr val="FF0000"/>
                </a:solidFill>
              </a:rPr>
              <a:t> </a:t>
            </a:r>
            <a:r>
              <a:rPr lang="hu-HU" dirty="0">
                <a:solidFill>
                  <a:schemeClr val="tx1"/>
                </a:solidFill>
              </a:rPr>
              <a:t>ivóvizek</a:t>
            </a:r>
            <a:r>
              <a:rPr lang="hu-HU" dirty="0"/>
              <a:t> vizsgálatát és ellenőrzését Magyarországon az Országos Közegészségügyi Intézet, valamint a helyi Állami Népegészségügyi  és Tisztorvosi szolgálat (ÁNTSZ) végzi. 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dirty="0"/>
              <a:t>A </a:t>
            </a:r>
            <a:r>
              <a:rPr lang="hu-HU" dirty="0">
                <a:solidFill>
                  <a:schemeClr val="tx1"/>
                </a:solidFill>
              </a:rPr>
              <a:t>közegészségügyi</a:t>
            </a:r>
            <a:r>
              <a:rPr lang="hu-HU" dirty="0"/>
              <a:t> előírások a főzésre, mosogatásra, testi tisztálkodásra szolgáló víztől ugyanazokat a tulajdonságokat követelik meg, mint az ivóvíztől. Az előírások szerint az alábbi tulajdonságokkal kell rendelkeznie az ivóvíznek:</a:t>
            </a:r>
          </a:p>
          <a:p>
            <a:endParaRPr lang="hu-H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08605" y="3160478"/>
            <a:ext cx="4917990" cy="32335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Színtelen, átlátszó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Szagtalan</a:t>
            </a:r>
            <a:endParaRPr lang="hu-HU" altLang="hu-HU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Kellemes ízű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Kellemes hőfokú legyen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Ne legyen sem túl lágy, sem túl kemény</a:t>
            </a:r>
          </a:p>
          <a:p>
            <a:pPr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altLang="hu-HU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Ne tartalmazzon az egészségre ártalmas szennyező, fertőző anyagokat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10" descr="Képtalálatok a következőre: Ví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74" y="3425922"/>
            <a:ext cx="4265694" cy="270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6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87325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Óvjuk természeti kincsünket!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0129" y="1062680"/>
            <a:ext cx="6318421" cy="5607995"/>
          </a:xfrm>
        </p:spPr>
        <p:txBody>
          <a:bodyPr>
            <a:no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/>
              <a:t>Mindannyiunk feladata, hogy a vizek tisztaságát megőrizzük, hogy nagyobb figyelmet fordítsunk környezetünk védelmére, és a legnagyobb kincs megóvására!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/>
              <a:t> A világon évente 20 millió ember hal meg az ivóvíz által közvetített betegségekben - ebből 5 millió kisgyermek; a Föld lakóinak 1/5-e vízhiányos területen él, ahol nem csak az emberek, de az állatok és a növények sem jutnak elegendő vízhez…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/>
              <a:t>Napjaink legégetőbb problémái: az aszályok és az árvizek - ezek egymást sajnos néha erősítve is olyan következményeket okozhatnak, amely az éhínségtől kezdve egészen az elvándorlásig súlyosbítja az ezeket a csapásokat elszenvedő emberek életét! És amíg több milliárd ember a túlélésért küzd - mert nem jut megfelelő, tiszta ivóvízhez - addig nekünk igenis feladatunk van ezzel, nekünk kell megpróbálni közösen tenni értük! Kezdjük el ma, kezdjük el most!!!</a:t>
            </a:r>
          </a:p>
        </p:txBody>
      </p:sp>
      <p:pic>
        <p:nvPicPr>
          <p:cNvPr id="2050" name="Picture 2" descr="http://joportal.hu/images/news/f286c13417b23280e68057de98ee00ef1933cf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550" y="1194318"/>
            <a:ext cx="5453450" cy="462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32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190500"/>
            <a:ext cx="8596668" cy="673100"/>
          </a:xfrm>
        </p:spPr>
        <p:txBody>
          <a:bodyPr/>
          <a:lstStyle/>
          <a:p>
            <a:pPr algn="ctr"/>
            <a:r>
              <a:rPr lang="hu-HU"/>
              <a:t>Hogy óvhatjuk meg vizeinket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329513" y="1181100"/>
            <a:ext cx="6120713" cy="5170273"/>
          </a:xfrm>
        </p:spPr>
        <p:txBody>
          <a:bodyPr>
            <a:no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Az ivóvizünk a természetből, a természetes vizekből, a talaj alatti vizekből ered. Ezért nagyon fontos, hogy ugyanúgy odafigyeljünk a környezet tisztaságára, mint amikor otthon leülünk vacsorázni egy tiszta asztalhoz. A környezetünk az ivóvizünket tálalja elénk és nem mindegy, hogy mennyit ad belőle és milyen minőségben.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Ne szemetelj az utcán, az erdőben, ne dobálj csokoládés papírt az utcai csatornalefolyókba. A szemét a kukába való, sőt a legjobb az, ha oda is válogatva kerül: külön üveg, külön papír, stb.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A gyárakból kibocsátott szennyeződések, a műtrágya, a növényvédő szerek használata csökkenti az ivóvíztartalékot. Ügyeljünk arra, hogy milyen vegyszereket használunk, és minként szabadulunk meg tőlük.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Környezetkímélő mosó- és mosogatószereket használjunk!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Csak a feltétlenül szükséges mennyiséget használjuk a vízlágyító-, öblítő-, mosószerekből, szappanból és egyéb kozmetikai termékekből!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Csak a feltétlenül szükséges mennyiséget használjuk a vízlágyító-, öblítő-, mosószerekből, szappanból és egyéb kozmetikai termékekből!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Természetes vizekben közvetlenül fürdés előtt ne kenjük be magunkat napolajjal!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hu-HU" sz="1200"/>
              <a:t>Ne dobjunk lefolyóba, WC-be sűrű zsiradékot, ételmaradékot, kávézaccot, maró vegyszert, erős fertőtlenítőt, használt olajat!</a:t>
            </a:r>
          </a:p>
          <a:p>
            <a:endParaRPr lang="hu-HU" sz="1200" dirty="0"/>
          </a:p>
        </p:txBody>
      </p:sp>
      <p:pic>
        <p:nvPicPr>
          <p:cNvPr id="3074" name="Picture 2" descr="Képtalálatok a következőre: vizeink élővilá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99" y="1343936"/>
            <a:ext cx="5564956" cy="41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85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102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3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4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05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6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7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8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9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30313" y="2413686"/>
            <a:ext cx="5305168" cy="1015314"/>
          </a:xfrm>
        </p:spPr>
        <p:txBody>
          <a:bodyPr anchor="ctr">
            <a:normAutofit/>
          </a:bodyPr>
          <a:lstStyle/>
          <a:p>
            <a:pPr algn="ctr"/>
            <a:r>
              <a:rPr lang="hu-HU" dirty="0">
                <a:solidFill>
                  <a:srgbClr val="FFFFFF"/>
                </a:solidFill>
              </a:rPr>
              <a:t>Köszönöm a figyelmet!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8876543" y="4827371"/>
            <a:ext cx="3158938" cy="1015314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hu-HU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u-HU" dirty="0">
                <a:solidFill>
                  <a:srgbClr val="FFFFFF"/>
                </a:solidFill>
              </a:rPr>
              <a:t>                                                         Készítette: Gulyás Barnabás</a:t>
            </a:r>
          </a:p>
        </p:txBody>
      </p:sp>
      <p:pic>
        <p:nvPicPr>
          <p:cNvPr id="4" name="Kép 3" descr="A képen víz, kültéri, madár, állat látható&#10;&#10;Automatikusan generált leírás">
            <a:extLst>
              <a:ext uri="{FF2B5EF4-FFF2-40B4-BE49-F238E27FC236}">
                <a16:creationId xmlns:a16="http://schemas.microsoft.com/office/drawing/2014/main" id="{51B0385F-2F4D-4F55-85A2-BF9BD7FEA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58" y="2336998"/>
            <a:ext cx="5260867" cy="293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1943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600</Words>
  <Application>Microsoft Office PowerPoint</Application>
  <PresentationFormat>Szélesvásznú</PresentationFormat>
  <Paragraphs>34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Fira Sans</vt:lpstr>
      <vt:lpstr>Trebuchet MS</vt:lpstr>
      <vt:lpstr>Wingdings 3</vt:lpstr>
      <vt:lpstr>Fazetta</vt:lpstr>
      <vt:lpstr>A víz világnapja</vt:lpstr>
      <vt:lpstr>A víz fogalma</vt:lpstr>
      <vt:lpstr>Előfordulása a Földön </vt:lpstr>
      <vt:lpstr>Az ivóvíz</vt:lpstr>
      <vt:lpstr>Óvjuk természeti kincsünket!</vt:lpstr>
      <vt:lpstr>Hogy óvhatjuk meg vizeinket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víz világ napja</dc:title>
  <dc:creator>Gulyo</dc:creator>
  <cp:lastModifiedBy>Lövei Zsuzsanna</cp:lastModifiedBy>
  <cp:revision>30</cp:revision>
  <dcterms:created xsi:type="dcterms:W3CDTF">2020-03-15T15:53:21Z</dcterms:created>
  <dcterms:modified xsi:type="dcterms:W3CDTF">2020-03-17T12:41:12Z</dcterms:modified>
</cp:coreProperties>
</file>